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300" r:id="rId5"/>
    <p:sldId id="268" r:id="rId6"/>
    <p:sldId id="295" r:id="rId7"/>
    <p:sldId id="296" r:id="rId8"/>
    <p:sldId id="297" r:id="rId9"/>
    <p:sldId id="279" r:id="rId10"/>
    <p:sldId id="302" r:id="rId11"/>
    <p:sldId id="303" r:id="rId12"/>
    <p:sldId id="305" r:id="rId13"/>
    <p:sldId id="282" r:id="rId14"/>
    <p:sldId id="284" r:id="rId15"/>
    <p:sldId id="273" r:id="rId16"/>
    <p:sldId id="286" r:id="rId17"/>
    <p:sldId id="270" r:id="rId18"/>
    <p:sldId id="271" r:id="rId19"/>
    <p:sldId id="292" r:id="rId20"/>
    <p:sldId id="272" r:id="rId21"/>
    <p:sldId id="274" r:id="rId22"/>
    <p:sldId id="298" r:id="rId23"/>
    <p:sldId id="299" r:id="rId24"/>
    <p:sldId id="275" r:id="rId25"/>
    <p:sldId id="280" r:id="rId26"/>
    <p:sldId id="290" r:id="rId27"/>
    <p:sldId id="304" r:id="rId28"/>
    <p:sldId id="306" r:id="rId29"/>
    <p:sldId id="308" r:id="rId30"/>
    <p:sldId id="309" r:id="rId31"/>
    <p:sldId id="257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5B"/>
    <a:srgbClr val="F3A127"/>
    <a:srgbClr val="133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4660"/>
  </p:normalViewPr>
  <p:slideViewPr>
    <p:cSldViewPr snapToGrid="0">
      <p:cViewPr>
        <p:scale>
          <a:sx n="100" d="100"/>
          <a:sy n="100" d="100"/>
        </p:scale>
        <p:origin x="-1224" y="-4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- Fun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77" y="2058000"/>
            <a:ext cx="11966193" cy="147002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77" y="3539791"/>
            <a:ext cx="10137394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pic>
        <p:nvPicPr>
          <p:cNvPr id="1026" name="Picture 2" descr="Resultado de imagem para senai fiem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46" y="5824846"/>
            <a:ext cx="320988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5A04EB1F-96CA-47A6-B674-79D4A572EF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6" y="5453842"/>
            <a:ext cx="2612093" cy="1138008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EC372C6C-1CDE-46E1-8B3F-1C5943BFC982}"/>
              </a:ext>
            </a:extLst>
          </p:cNvPr>
          <p:cNvSpPr/>
          <p:nvPr userDrawn="1"/>
        </p:nvSpPr>
        <p:spPr>
          <a:xfrm>
            <a:off x="-10585" y="2180009"/>
            <a:ext cx="339320" cy="1095375"/>
          </a:xfrm>
          <a:prstGeom prst="rect">
            <a:avLst/>
          </a:prstGeom>
          <a:solidFill>
            <a:srgbClr val="F3A1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6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269B391-C49A-4671-9345-365DF90D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87082253-CE87-48C9-98E1-182D1D55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CA5C2604-2EAA-4B87-AC5E-605AB341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05EA6B0A-A84C-4536-AD10-777BB70B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35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C4D1B786-A7EA-4F54-ABA1-222905A0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567EACDF-DA61-41B8-8508-F9BAE1F3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B266A6C7-4190-4A7A-A562-894E8375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5427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A9628E0-1908-4B63-9121-1E89B18F6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095BDB9-C058-447B-BC3D-37F1826B0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4E0903D6-821E-4F4E-8CE3-F5DA996F6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236897FB-6C30-493A-9DBD-6A197475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685FE55C-5354-4906-A80F-9AD38F456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E6277C5C-B980-4349-A099-8E49810E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891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0D11C7E-0B1D-42C5-B979-643EE0D4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13190078-08AD-4BB4-96FF-6A41B1B6A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C5613B45-95DE-4018-894B-3FAEB7B95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672F50F-DF92-48D4-B163-49E80981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8793DCB2-A22B-4FE7-8028-D07BBFB5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F77B7619-AC30-4C2A-A47F-9AA2ABC6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186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39DCC5F-3201-4C36-9BF0-322D1C0C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E48FCCB7-924C-4906-AA15-2DED7A71C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367397B-299D-4152-B57D-2FF65389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8AF4BAC9-F0D8-44E0-B61B-A432F3BC3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86D88CF-A724-4511-B3B5-6F6C5984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4652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8D9CB7FA-ECF9-4799-9084-4C5A9A3CE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85EBAACF-084B-4FD0-A1AF-ACAAD98C3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93C275B-E9D3-40AA-85DA-D92CE218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ECFE6BB-8F2C-4900-A710-6EB65ED4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35DF42A-4D88-484B-87E0-EB07D436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4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- Fundo Ci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g_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470" y="2058000"/>
            <a:ext cx="10363200" cy="147002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9471" y="3539791"/>
            <a:ext cx="8534401" cy="1752600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003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pic>
        <p:nvPicPr>
          <p:cNvPr id="7" name="Picture 2" descr="Resultado de imagem para senai fiem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795" y="5818956"/>
            <a:ext cx="320988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DF4D4BFE-04FA-4F3D-82AA-FB21F27C1A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02" y="5506395"/>
            <a:ext cx="2611157" cy="11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97" y="6064578"/>
            <a:ext cx="12208798" cy="8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/>
          <p:nvPr userDrawn="1"/>
        </p:nvSpPr>
        <p:spPr>
          <a:xfrm>
            <a:off x="0" y="300039"/>
            <a:ext cx="339320" cy="1095375"/>
          </a:xfrm>
          <a:prstGeom prst="rect">
            <a:avLst/>
          </a:prstGeom>
          <a:solidFill>
            <a:srgbClr val="F3A1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769" y="1600201"/>
            <a:ext cx="10972464" cy="3794482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A32C99BA-4CC7-4912-AD05-072B34507E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6" y="6111944"/>
            <a:ext cx="3909482" cy="711393"/>
          </a:xfrm>
          <a:prstGeom prst="rect">
            <a:avLst/>
          </a:prstGeom>
        </p:spPr>
      </p:pic>
      <p:pic>
        <p:nvPicPr>
          <p:cNvPr id="7" name="Picture 2" descr="Resultado de imagem para senai fiemg">
            <a:extLst>
              <a:ext uri="{FF2B5EF4-FFF2-40B4-BE49-F238E27FC236}">
                <a16:creationId xmlns="" xmlns:a16="http://schemas.microsoft.com/office/drawing/2014/main" id="{4640F445-1D07-4AE9-BDA1-F3EF1209B7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46" y="6287297"/>
            <a:ext cx="320988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55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/>
          <p:nvPr userDrawn="1"/>
        </p:nvSpPr>
        <p:spPr>
          <a:xfrm>
            <a:off x="0" y="300039"/>
            <a:ext cx="339320" cy="1095375"/>
          </a:xfrm>
          <a:prstGeom prst="rect">
            <a:avLst/>
          </a:prstGeom>
          <a:solidFill>
            <a:srgbClr val="F3A1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  <p:pic>
        <p:nvPicPr>
          <p:cNvPr id="18" name="Picture 7" descr="footer.png">
            <a:extLst>
              <a:ext uri="{FF2B5EF4-FFF2-40B4-BE49-F238E27FC236}">
                <a16:creationId xmlns="" xmlns:a16="http://schemas.microsoft.com/office/drawing/2014/main" id="{3D1EA191-80A3-415B-B727-6B4EED4D9A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97" y="6064578"/>
            <a:ext cx="12208798" cy="8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="" xmlns:a16="http://schemas.microsoft.com/office/drawing/2014/main" id="{E4FA9EE9-58D2-4A50-AE48-9E7BC4C95D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6" y="6111944"/>
            <a:ext cx="3909482" cy="711393"/>
          </a:xfrm>
          <a:prstGeom prst="rect">
            <a:avLst/>
          </a:prstGeom>
        </p:spPr>
      </p:pic>
      <p:pic>
        <p:nvPicPr>
          <p:cNvPr id="8" name="Picture 2" descr="Resultado de imagem para senai fiemg">
            <a:extLst>
              <a:ext uri="{FF2B5EF4-FFF2-40B4-BE49-F238E27FC236}">
                <a16:creationId xmlns="" xmlns:a16="http://schemas.microsoft.com/office/drawing/2014/main" id="{234D7256-4301-4BB8-9349-4D55890809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46" y="6287297"/>
            <a:ext cx="320988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0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5D92F08-0CBA-40CB-8434-2F5CA1DE8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46A7501D-A5E8-4AB3-9498-EB8963BC1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3A1A468-F081-476E-86F9-426E8E01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19987EF-E38F-486A-85B1-DD56C7DB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F933B258-49DC-4354-A96E-7864CD2B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123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80CBBBF-ACB5-4A05-88CD-45BE2FCA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1F1F2130-4A53-44E1-B424-08FF50C1E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B28BEA7-1E99-4F15-8646-9C0E3AA2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713792E-F38B-4E15-BB7C-5F72AE4F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F932734-AFEA-42BB-8693-35FA56CD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799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714322-67C8-4348-9338-89FE17510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6A8DCB21-6524-49BE-9CEA-ED086952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5AA9DF8-A79B-4437-A1C2-87E6EFDF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78DDDCC-AF03-40AA-BD8A-B829E9F4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B629F17-362E-4705-9393-F25E673E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622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A6ACBF6-53F0-4FBA-9324-7245FBE8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5F777AF-A9F6-4414-8F0E-FD6F40CC5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CA7393B-B4AF-47C3-8943-5F8225672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4968629-8FA0-4F20-84BB-1F53EFE2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7DF125F-6CF9-4F9A-9911-14B38F2E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20A9DEE2-F1B4-4F6A-B6B3-D9C3E8E4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5794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574D69B-F2CC-4098-AEC0-F631B32B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9DD0B528-11C7-4A96-92DD-04506D8E4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7360902B-CF2B-48F3-9DDC-8DBCC48D7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FA0B98B9-D40C-4020-B937-05D8029D0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DA6CA3F8-2CE8-47F1-9BF8-E217A285B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2B42E535-E28E-41BF-8C43-73837E94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9623C033-C8ED-48D1-BB6B-0D529354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D8A585CA-C321-402B-A9D7-1B0E6001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99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FF803099-698F-411E-91A0-99CDBAB8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7DADBAE-713A-4F3D-A7DF-23CA9761E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E1CDE41-3347-41E3-9B08-0D8FA670C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58D8B-126F-44C3-AA2F-3C340D1C2639}" type="datetimeFigureOut">
              <a:rPr lang="pt-BR" smtClean="0"/>
              <a:t>11/04/2019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B29467C-4670-422C-87BA-5EAEA5A60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1D2E0B2-9549-47B5-9790-FBFBF2D5F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34C2-20D6-42C3-A7F6-218BAEA63E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37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2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79449C0-C631-43A8-B247-E7438C18E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Lean Educacional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="" xmlns:a16="http://schemas.microsoft.com/office/drawing/2014/main" id="{92BF294D-7E6F-496C-9444-66B6477BC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Programa para o aumento da produtividade nas unidades SENAI.</a:t>
            </a:r>
          </a:p>
        </p:txBody>
      </p:sp>
      <p:pic>
        <p:nvPicPr>
          <p:cNvPr id="8194" name="Picture 2" descr="Resultado de imagem para LOGO FIRJ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5" y="4933036"/>
            <a:ext cx="3286126" cy="171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Kaizen.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="" xmlns:a16="http://schemas.microsoft.com/office/drawing/2014/main" id="{8C94E25C-2A9A-4138-8975-97446B868AC7}"/>
              </a:ext>
            </a:extLst>
          </p:cNvPr>
          <p:cNvSpPr/>
          <p:nvPr/>
        </p:nvSpPr>
        <p:spPr>
          <a:xfrm>
            <a:off x="369074" y="1510206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Ações de melhoria: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="" xmlns:a16="http://schemas.microsoft.com/office/drawing/2014/main" id="{12BBC00B-B12F-401A-906B-55497E1EEB74}"/>
              </a:ext>
            </a:extLst>
          </p:cNvPr>
          <p:cNvSpPr/>
          <p:nvPr/>
        </p:nvSpPr>
        <p:spPr>
          <a:xfrm>
            <a:off x="369074" y="1921808"/>
            <a:ext cx="11822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Após o planejamento, a semana Kaizen é o start para implantação das ações de melhorias.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813336C7-271F-4255-9034-FDB13B5BB5B4}"/>
              </a:ext>
            </a:extLst>
          </p:cNvPr>
          <p:cNvSpPr/>
          <p:nvPr/>
        </p:nvSpPr>
        <p:spPr>
          <a:xfrm>
            <a:off x="441218" y="5362709"/>
            <a:ext cx="3267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Movimentação Máquinas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B38319D6-351E-4526-99C1-2DFC2BB5D1DD}"/>
              </a:ext>
            </a:extLst>
          </p:cNvPr>
          <p:cNvSpPr/>
          <p:nvPr/>
        </p:nvSpPr>
        <p:spPr>
          <a:xfrm>
            <a:off x="4462166" y="5362709"/>
            <a:ext cx="3267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Envolvimento total equipe LEAN + Instrutores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B0153DCA-4B13-48A1-9F21-4034B0FD24FF}"/>
              </a:ext>
            </a:extLst>
          </p:cNvPr>
          <p:cNvSpPr/>
          <p:nvPr/>
        </p:nvSpPr>
        <p:spPr>
          <a:xfrm>
            <a:off x="8483117" y="5276983"/>
            <a:ext cx="326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Alterando infraestrutura Elétrica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6DEE2C66-B3F1-40E9-963F-CCCE1C9CDB6C}"/>
              </a:ext>
            </a:extLst>
          </p:cNvPr>
          <p:cNvSpPr/>
          <p:nvPr/>
        </p:nvSpPr>
        <p:spPr>
          <a:xfrm>
            <a:off x="441218" y="2807752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D3F0C580-25E5-4E49-BF84-5F6E6A2D9953}"/>
              </a:ext>
            </a:extLst>
          </p:cNvPr>
          <p:cNvSpPr/>
          <p:nvPr/>
        </p:nvSpPr>
        <p:spPr>
          <a:xfrm>
            <a:off x="4462170" y="2780936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E15D3C40-AFAF-4D07-8BC0-5049C0A406EF}"/>
              </a:ext>
            </a:extLst>
          </p:cNvPr>
          <p:cNvSpPr/>
          <p:nvPr/>
        </p:nvSpPr>
        <p:spPr>
          <a:xfrm>
            <a:off x="8483122" y="2780935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DCFD2588-8CF0-49F6-B1E2-B1DAB090FA84}"/>
              </a:ext>
            </a:extLst>
          </p:cNvPr>
          <p:cNvSpPr/>
          <p:nvPr/>
        </p:nvSpPr>
        <p:spPr>
          <a:xfrm>
            <a:off x="6188765" y="244364"/>
            <a:ext cx="56341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.</a:t>
            </a:r>
            <a:endParaRPr lang="pt-BR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45" y="11413373"/>
            <a:ext cx="4876799" cy="365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blob:https://web.whatsapp.com/cd9fb9e6-ecd2-4dae-8f5b-0724513e7d7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cd9fb9e6-ecd2-4dae-8f5b-0724513e7d7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4" r="-20371"/>
          <a:stretch/>
        </p:blipFill>
        <p:spPr>
          <a:xfrm>
            <a:off x="441218" y="2773212"/>
            <a:ext cx="4020947" cy="250377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8080"/>
          <a:stretch/>
        </p:blipFill>
        <p:spPr>
          <a:xfrm>
            <a:off x="4046231" y="2780936"/>
            <a:ext cx="3683602" cy="245074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117" y="2784707"/>
            <a:ext cx="3251748" cy="2438811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60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2" grpId="0"/>
      <p:bldP spid="13" grpId="0"/>
      <p:bldP spid="1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Kaizen.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="" xmlns:a16="http://schemas.microsoft.com/office/drawing/2014/main" id="{8C94E25C-2A9A-4138-8975-97446B868AC7}"/>
              </a:ext>
            </a:extLst>
          </p:cNvPr>
          <p:cNvSpPr/>
          <p:nvPr/>
        </p:nvSpPr>
        <p:spPr>
          <a:xfrm>
            <a:off x="369074" y="1510206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Ações de melhoria: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="" xmlns:a16="http://schemas.microsoft.com/office/drawing/2014/main" id="{12BBC00B-B12F-401A-906B-55497E1EEB74}"/>
              </a:ext>
            </a:extLst>
          </p:cNvPr>
          <p:cNvSpPr/>
          <p:nvPr/>
        </p:nvSpPr>
        <p:spPr>
          <a:xfrm>
            <a:off x="369074" y="1921808"/>
            <a:ext cx="11822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Após o planejamento, a semana Kaizen é o start para implantação das ações de melhorias.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813336C7-271F-4255-9034-FDB13B5BB5B4}"/>
              </a:ext>
            </a:extLst>
          </p:cNvPr>
          <p:cNvSpPr/>
          <p:nvPr/>
        </p:nvSpPr>
        <p:spPr>
          <a:xfrm>
            <a:off x="441218" y="5362709"/>
            <a:ext cx="32676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Alunos em acabamento final novo posto de trabalho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B38319D6-351E-4526-99C1-2DFC2BB5D1DD}"/>
              </a:ext>
            </a:extLst>
          </p:cNvPr>
          <p:cNvSpPr/>
          <p:nvPr/>
        </p:nvSpPr>
        <p:spPr>
          <a:xfrm>
            <a:off x="4462166" y="5362709"/>
            <a:ext cx="3267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Máquinas complexas – Atuação só de Instrutores - Segurança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B0153DCA-4B13-48A1-9F21-4034B0FD24FF}"/>
              </a:ext>
            </a:extLst>
          </p:cNvPr>
          <p:cNvSpPr/>
          <p:nvPr/>
        </p:nvSpPr>
        <p:spPr>
          <a:xfrm>
            <a:off x="8483117" y="5276983"/>
            <a:ext cx="32676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Apoio incondicional – Equipe LEAN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6DEE2C66-B3F1-40E9-963F-CCCE1C9CDB6C}"/>
              </a:ext>
            </a:extLst>
          </p:cNvPr>
          <p:cNvSpPr/>
          <p:nvPr/>
        </p:nvSpPr>
        <p:spPr>
          <a:xfrm>
            <a:off x="441218" y="2807752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D3F0C580-25E5-4E49-BF84-5F6E6A2D9953}"/>
              </a:ext>
            </a:extLst>
          </p:cNvPr>
          <p:cNvSpPr/>
          <p:nvPr/>
        </p:nvSpPr>
        <p:spPr>
          <a:xfrm>
            <a:off x="4462170" y="2780936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E15D3C40-AFAF-4D07-8BC0-5049C0A406EF}"/>
              </a:ext>
            </a:extLst>
          </p:cNvPr>
          <p:cNvSpPr/>
          <p:nvPr/>
        </p:nvSpPr>
        <p:spPr>
          <a:xfrm>
            <a:off x="8483122" y="2780935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DCFD2588-8CF0-49F6-B1E2-B1DAB090FA84}"/>
              </a:ext>
            </a:extLst>
          </p:cNvPr>
          <p:cNvSpPr/>
          <p:nvPr/>
        </p:nvSpPr>
        <p:spPr>
          <a:xfrm>
            <a:off x="6188765" y="244364"/>
            <a:ext cx="56341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.</a:t>
            </a:r>
            <a:endParaRPr lang="pt-BR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45" y="11413373"/>
            <a:ext cx="4876799" cy="365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blob:https://web.whatsapp.com/cd9fb9e6-ecd2-4dae-8f5b-0724513e7d7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cd9fb9e6-ecd2-4dae-8f5b-0724513e7d7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6" y="2826139"/>
            <a:ext cx="3233786" cy="24253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5911" r="1083"/>
          <a:stretch/>
        </p:blipFill>
        <p:spPr>
          <a:xfrm>
            <a:off x="4465868" y="2785319"/>
            <a:ext cx="3306741" cy="25267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122" y="2701018"/>
            <a:ext cx="3485070" cy="2611080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7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2" grpId="0"/>
      <p:bldP spid="13" grpId="0"/>
      <p:bldP spid="14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Kaizen.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="" xmlns:a16="http://schemas.microsoft.com/office/drawing/2014/main" id="{8C94E25C-2A9A-4138-8975-97446B868AC7}"/>
              </a:ext>
            </a:extLst>
          </p:cNvPr>
          <p:cNvSpPr/>
          <p:nvPr/>
        </p:nvSpPr>
        <p:spPr>
          <a:xfrm>
            <a:off x="369074" y="1510206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Ações de melhoria: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="" xmlns:a16="http://schemas.microsoft.com/office/drawing/2014/main" id="{12BBC00B-B12F-401A-906B-55497E1EEB74}"/>
              </a:ext>
            </a:extLst>
          </p:cNvPr>
          <p:cNvSpPr/>
          <p:nvPr/>
        </p:nvSpPr>
        <p:spPr>
          <a:xfrm>
            <a:off x="369074" y="1921808"/>
            <a:ext cx="11822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Após o planejamento, a semana Kaizen é o start para implantação das ações de melhorias.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813336C7-271F-4255-9034-FDB13B5BB5B4}"/>
              </a:ext>
            </a:extLst>
          </p:cNvPr>
          <p:cNvSpPr/>
          <p:nvPr/>
        </p:nvSpPr>
        <p:spPr>
          <a:xfrm>
            <a:off x="441218" y="5362709"/>
            <a:ext cx="32676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Disponibilizando Máquinas para unidade MACAÉ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B38319D6-351E-4526-99C1-2DFC2BB5D1DD}"/>
              </a:ext>
            </a:extLst>
          </p:cNvPr>
          <p:cNvSpPr/>
          <p:nvPr/>
        </p:nvSpPr>
        <p:spPr>
          <a:xfrm>
            <a:off x="4462166" y="5362709"/>
            <a:ext cx="3267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Atuação da equipe do patrimônio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B0153DCA-4B13-48A1-9F21-4034B0FD24FF}"/>
              </a:ext>
            </a:extLst>
          </p:cNvPr>
          <p:cNvSpPr/>
          <p:nvPr/>
        </p:nvSpPr>
        <p:spPr>
          <a:xfrm>
            <a:off x="8483117" y="5276983"/>
            <a:ext cx="326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Área liberada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6DEE2C66-B3F1-40E9-963F-CCCE1C9CDB6C}"/>
              </a:ext>
            </a:extLst>
          </p:cNvPr>
          <p:cNvSpPr/>
          <p:nvPr/>
        </p:nvSpPr>
        <p:spPr>
          <a:xfrm>
            <a:off x="441218" y="2807752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D3F0C580-25E5-4E49-BF84-5F6E6A2D9953}"/>
              </a:ext>
            </a:extLst>
          </p:cNvPr>
          <p:cNvSpPr/>
          <p:nvPr/>
        </p:nvSpPr>
        <p:spPr>
          <a:xfrm>
            <a:off x="4462170" y="2780936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E15D3C40-AFAF-4D07-8BC0-5049C0A406EF}"/>
              </a:ext>
            </a:extLst>
          </p:cNvPr>
          <p:cNvSpPr/>
          <p:nvPr/>
        </p:nvSpPr>
        <p:spPr>
          <a:xfrm>
            <a:off x="8483122" y="2780935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DCFD2588-8CF0-49F6-B1E2-B1DAB090FA84}"/>
              </a:ext>
            </a:extLst>
          </p:cNvPr>
          <p:cNvSpPr/>
          <p:nvPr/>
        </p:nvSpPr>
        <p:spPr>
          <a:xfrm>
            <a:off x="6188765" y="244364"/>
            <a:ext cx="56341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.</a:t>
            </a:r>
            <a:endParaRPr lang="pt-BR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45" y="11413373"/>
            <a:ext cx="4876799" cy="365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blob:https://web.whatsapp.com/cd9fb9e6-ecd2-4dae-8f5b-0724513e7d7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cd9fb9e6-ecd2-4dae-8f5b-0724513e7d7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2" y="2798045"/>
            <a:ext cx="3352071" cy="251405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3"/>
          <a:stretch/>
        </p:blipFill>
        <p:spPr>
          <a:xfrm>
            <a:off x="4388540" y="2701018"/>
            <a:ext cx="3930184" cy="261108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17" y="2780935"/>
            <a:ext cx="3267662" cy="2450747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23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2" grpId="0"/>
      <p:bldP spid="13" grpId="0"/>
      <p:bldP spid="14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Disseminação da cultura - teórico</a:t>
            </a: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="" xmlns:a16="http://schemas.microsoft.com/office/drawing/2014/main" id="{8C94E25C-2A9A-4138-8975-97446B868AC7}"/>
              </a:ext>
            </a:extLst>
          </p:cNvPr>
          <p:cNvSpPr/>
          <p:nvPr/>
        </p:nvSpPr>
        <p:spPr>
          <a:xfrm>
            <a:off x="369074" y="1510206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Envolvimento dos Alunos: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="" xmlns:a16="http://schemas.microsoft.com/office/drawing/2014/main" id="{12BBC00B-B12F-401A-906B-55497E1EEB74}"/>
              </a:ext>
            </a:extLst>
          </p:cNvPr>
          <p:cNvSpPr/>
          <p:nvPr/>
        </p:nvSpPr>
        <p:spPr>
          <a:xfrm>
            <a:off x="369074" y="1921808"/>
            <a:ext cx="11822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Além de realizar a melhoria do ensino, a metodologia visa envolver os alunos para que eles façam parte desta mudança: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BDDCC641-3D20-4949-BAD5-5BAB4AA7929F}"/>
              </a:ext>
            </a:extLst>
          </p:cNvPr>
          <p:cNvSpPr/>
          <p:nvPr/>
        </p:nvSpPr>
        <p:spPr>
          <a:xfrm>
            <a:off x="2099698" y="2756452"/>
            <a:ext cx="7686289" cy="296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do envolvimento dos alunos.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Foto em sala de aula ou em auditório, que ilustre o repasse do projeto para os alunos.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8" y="2715914"/>
            <a:ext cx="3984929" cy="306977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8" y="2715914"/>
            <a:ext cx="2302328" cy="306977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06" y="2715914"/>
            <a:ext cx="4239986" cy="3069771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22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Disseminação da cultura - prático</a:t>
            </a: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="" xmlns:a16="http://schemas.microsoft.com/office/drawing/2014/main" id="{8C94E25C-2A9A-4138-8975-97446B868AC7}"/>
              </a:ext>
            </a:extLst>
          </p:cNvPr>
          <p:cNvSpPr/>
          <p:nvPr/>
        </p:nvSpPr>
        <p:spPr>
          <a:xfrm>
            <a:off x="369074" y="1510206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Envolvimento dos Alunos: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="" xmlns:a16="http://schemas.microsoft.com/office/drawing/2014/main" id="{12BBC00B-B12F-401A-906B-55497E1EEB74}"/>
              </a:ext>
            </a:extLst>
          </p:cNvPr>
          <p:cNvSpPr/>
          <p:nvPr/>
        </p:nvSpPr>
        <p:spPr>
          <a:xfrm>
            <a:off x="369074" y="1921808"/>
            <a:ext cx="11822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Além de realizar a melhoria do ensino, a metodologia visa envolver os alunos para que eles façam parte desta mudança: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309E54FE-F74E-4D87-B43A-F0541CBEA993}"/>
              </a:ext>
            </a:extLst>
          </p:cNvPr>
          <p:cNvSpPr/>
          <p:nvPr/>
        </p:nvSpPr>
        <p:spPr>
          <a:xfrm>
            <a:off x="441218" y="2913768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dos alunos ajudando durante a semana Kaizen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AA3E3991-3538-43BD-BF30-66677FFE0C46}"/>
              </a:ext>
            </a:extLst>
          </p:cNvPr>
          <p:cNvSpPr/>
          <p:nvPr/>
        </p:nvSpPr>
        <p:spPr>
          <a:xfrm>
            <a:off x="4462170" y="2886952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dos alunos ajudando durante a semana Kaizen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C63D5487-3F76-4A00-A244-48DA824598DE}"/>
              </a:ext>
            </a:extLst>
          </p:cNvPr>
          <p:cNvSpPr/>
          <p:nvPr/>
        </p:nvSpPr>
        <p:spPr>
          <a:xfrm>
            <a:off x="8483122" y="2886951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dos alunos ajudando durante a semana Kaizen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0" y="2679126"/>
            <a:ext cx="3821860" cy="286639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04" y="2679126"/>
            <a:ext cx="3821860" cy="28663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6" t="37557" r="8482" b="11805"/>
          <a:stretch/>
        </p:blipFill>
        <p:spPr>
          <a:xfrm>
            <a:off x="8424744" y="2679126"/>
            <a:ext cx="3323661" cy="2818605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364" y="6148388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26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RESULTADOS - </a:t>
            </a: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Diagrama de Espaguete.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="" xmlns:a16="http://schemas.microsoft.com/office/drawing/2014/main" id="{8C94E25C-2A9A-4138-8975-97446B868AC7}"/>
              </a:ext>
            </a:extLst>
          </p:cNvPr>
          <p:cNvSpPr/>
          <p:nvPr/>
        </p:nvSpPr>
        <p:spPr>
          <a:xfrm>
            <a:off x="369074" y="1455614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Movimentação: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="" xmlns:a16="http://schemas.microsoft.com/office/drawing/2014/main" id="{12BBC00B-B12F-401A-906B-55497E1EEB74}"/>
              </a:ext>
            </a:extLst>
          </p:cNvPr>
          <p:cNvSpPr/>
          <p:nvPr/>
        </p:nvSpPr>
        <p:spPr>
          <a:xfrm>
            <a:off x="369073" y="1867216"/>
            <a:ext cx="112663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O tempo em que o aluno passa movimentando é considerado desperdício, pois não estamos atingindo o objeto que agrega valor ao nosso cliente: O Aprendizado!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="" xmlns:a16="http://schemas.microsoft.com/office/drawing/2014/main" id="{04D964E0-47B9-4F71-9DDF-885D463A1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97486"/>
              </p:ext>
            </p:extLst>
          </p:nvPr>
        </p:nvGraphicFramePr>
        <p:xfrm>
          <a:off x="874744" y="3507910"/>
          <a:ext cx="49185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517">
                  <a:extLst>
                    <a:ext uri="{9D8B030D-6E8A-4147-A177-3AD203B41FA5}">
                      <a16:colId xmlns="" xmlns:a16="http://schemas.microsoft.com/office/drawing/2014/main" val="366591900"/>
                    </a:ext>
                  </a:extLst>
                </a:gridCol>
                <a:gridCol w="1539807">
                  <a:extLst>
                    <a:ext uri="{9D8B030D-6E8A-4147-A177-3AD203B41FA5}">
                      <a16:colId xmlns="" xmlns:a16="http://schemas.microsoft.com/office/drawing/2014/main" val="38066685"/>
                    </a:ext>
                  </a:extLst>
                </a:gridCol>
                <a:gridCol w="1667219">
                  <a:extLst>
                    <a:ext uri="{9D8B030D-6E8A-4147-A177-3AD203B41FA5}">
                      <a16:colId xmlns="" xmlns:a16="http://schemas.microsoft.com/office/drawing/2014/main" val="38707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Durante aula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Depois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189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Distância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264 </a:t>
                      </a:r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00B050"/>
                          </a:solidFill>
                        </a:rPr>
                        <a:t>116 </a:t>
                      </a:r>
                      <a:r>
                        <a:rPr lang="pt-BR" dirty="0">
                          <a:solidFill>
                            <a:srgbClr val="00B050"/>
                          </a:solidFill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93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25 </a:t>
                      </a:r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00B050"/>
                          </a:solidFill>
                        </a:rPr>
                        <a:t>8 </a:t>
                      </a:r>
                      <a:r>
                        <a:rPr lang="pt-BR" dirty="0">
                          <a:solidFill>
                            <a:srgbClr val="00B050"/>
                          </a:solidFill>
                        </a:rPr>
                        <a:t>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1342180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="" xmlns:a16="http://schemas.microsoft.com/office/drawing/2014/main" id="{56B6BF71-517F-47D8-BF04-DC974A0DD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738654"/>
              </p:ext>
            </p:extLst>
          </p:nvPr>
        </p:nvGraphicFramePr>
        <p:xfrm>
          <a:off x="6398715" y="3507910"/>
          <a:ext cx="49185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517">
                  <a:extLst>
                    <a:ext uri="{9D8B030D-6E8A-4147-A177-3AD203B41FA5}">
                      <a16:colId xmlns="" xmlns:a16="http://schemas.microsoft.com/office/drawing/2014/main" val="366591900"/>
                    </a:ext>
                  </a:extLst>
                </a:gridCol>
                <a:gridCol w="1539807">
                  <a:extLst>
                    <a:ext uri="{9D8B030D-6E8A-4147-A177-3AD203B41FA5}">
                      <a16:colId xmlns="" xmlns:a16="http://schemas.microsoft.com/office/drawing/2014/main" val="38066685"/>
                    </a:ext>
                  </a:extLst>
                </a:gridCol>
                <a:gridCol w="1667219">
                  <a:extLst>
                    <a:ext uri="{9D8B030D-6E8A-4147-A177-3AD203B41FA5}">
                      <a16:colId xmlns="" xmlns:a16="http://schemas.microsoft.com/office/drawing/2014/main" val="38707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Todo o Curso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Depois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189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Distância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28 </a:t>
                      </a:r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00B050"/>
                          </a:solidFill>
                        </a:rPr>
                        <a:t>12 </a:t>
                      </a:r>
                      <a:r>
                        <a:rPr lang="pt-BR" dirty="0">
                          <a:solidFill>
                            <a:srgbClr val="00B050"/>
                          </a:solidFill>
                        </a:rPr>
                        <a:t>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93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44 </a:t>
                      </a:r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00B050"/>
                          </a:solidFill>
                        </a:rPr>
                        <a:t>15 min</a:t>
                      </a:r>
                      <a:endParaRPr lang="pt-BR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1342180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5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RESULTADOS - </a:t>
            </a: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Diagrama de Espaguete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DEA34361-8608-490A-A458-779806969378}"/>
              </a:ext>
            </a:extLst>
          </p:cNvPr>
          <p:cNvSpPr/>
          <p:nvPr/>
        </p:nvSpPr>
        <p:spPr>
          <a:xfrm>
            <a:off x="2569213" y="1396915"/>
            <a:ext cx="979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Antes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1EFAF972-9F57-4774-BF4B-04ECBD24CBF5}"/>
              </a:ext>
            </a:extLst>
          </p:cNvPr>
          <p:cNvSpPr/>
          <p:nvPr/>
        </p:nvSpPr>
        <p:spPr>
          <a:xfrm>
            <a:off x="8655088" y="1400310"/>
            <a:ext cx="979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Depois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EED947AD-E6AD-4911-A0D9-7A799D09EDAE}"/>
              </a:ext>
            </a:extLst>
          </p:cNvPr>
          <p:cNvSpPr/>
          <p:nvPr/>
        </p:nvSpPr>
        <p:spPr>
          <a:xfrm>
            <a:off x="501596" y="1912262"/>
            <a:ext cx="5090851" cy="3765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diagrama de Espaguete ANTES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A3F94E91-1BF2-4B2A-85EC-B21E8F45F434}"/>
              </a:ext>
            </a:extLst>
          </p:cNvPr>
          <p:cNvSpPr/>
          <p:nvPr/>
        </p:nvSpPr>
        <p:spPr>
          <a:xfrm>
            <a:off x="6599552" y="1912261"/>
            <a:ext cx="5090851" cy="3765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diagrama de Espaguete DEPOIS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9"/>
          <a:stretch/>
        </p:blipFill>
        <p:spPr>
          <a:xfrm>
            <a:off x="26266" y="1797025"/>
            <a:ext cx="6573285" cy="3938816"/>
          </a:xfrm>
          <a:prstGeom prst="rect">
            <a:avLst/>
          </a:prstGeom>
        </p:spPr>
      </p:pic>
      <p:pic>
        <p:nvPicPr>
          <p:cNvPr id="13315" name="Picture 3" descr="C:\Users\marjsilva\Pictures\$$$$espaguetti ps kaize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2817"/>
          <a:stretch/>
        </p:blipFill>
        <p:spPr bwMode="auto">
          <a:xfrm>
            <a:off x="6502401" y="1871032"/>
            <a:ext cx="5619375" cy="40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54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RESULTADOS - Análise de Valor Agregado – </a:t>
            </a:r>
            <a:r>
              <a:rPr lang="pt-BR" sz="2000" dirty="0" err="1">
                <a:solidFill>
                  <a:srgbClr val="133A5E"/>
                </a:solidFill>
                <a:latin typeface="Arial Narrow" panose="020B0606020202030204" pitchFamily="34" charset="0"/>
              </a:rPr>
              <a:t>Qtd</a:t>
            </a: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 de atividades.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DBB90935-3F7D-41D4-BBD6-039C9A692C86}"/>
              </a:ext>
            </a:extLst>
          </p:cNvPr>
          <p:cNvSpPr/>
          <p:nvPr/>
        </p:nvSpPr>
        <p:spPr>
          <a:xfrm>
            <a:off x="369074" y="1455614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Atividades: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9E7562A0-F420-42F0-A5F4-2D6FFE0607B6}"/>
              </a:ext>
            </a:extLst>
          </p:cNvPr>
          <p:cNvSpPr/>
          <p:nvPr/>
        </p:nvSpPr>
        <p:spPr>
          <a:xfrm>
            <a:off x="369073" y="1867216"/>
            <a:ext cx="11822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Resultado da classificação das atividades (quantidade) exercidas pelo aluno nas aulas prática: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B1BD2179-387C-4E86-93E4-E59026C05F93}"/>
              </a:ext>
            </a:extLst>
          </p:cNvPr>
          <p:cNvSpPr/>
          <p:nvPr/>
        </p:nvSpPr>
        <p:spPr>
          <a:xfrm>
            <a:off x="1353265" y="4828639"/>
            <a:ext cx="979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Antes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B7983BC1-2C87-4BF3-AE46-DB2B4BBF1C16}"/>
              </a:ext>
            </a:extLst>
          </p:cNvPr>
          <p:cNvSpPr/>
          <p:nvPr/>
        </p:nvSpPr>
        <p:spPr>
          <a:xfrm>
            <a:off x="4267767" y="4828639"/>
            <a:ext cx="979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Depois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EF964A45-04F4-4AC6-9CB9-2A27258567F4}"/>
              </a:ext>
            </a:extLst>
          </p:cNvPr>
          <p:cNvSpPr/>
          <p:nvPr/>
        </p:nvSpPr>
        <p:spPr>
          <a:xfrm>
            <a:off x="369073" y="5283194"/>
            <a:ext cx="1147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O gráfico em questão apresenta em % a quantidade de atividades desenvolvidas pelos alunos, classificadas como </a:t>
            </a:r>
            <a:r>
              <a:rPr lang="pt-BR" sz="20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Agregam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,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Não Agregam 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e </a:t>
            </a:r>
            <a:r>
              <a:rPr lang="pt-BR" sz="2000" b="1" dirty="0">
                <a:solidFill>
                  <a:srgbClr val="F3A127"/>
                </a:solidFill>
                <a:latin typeface="Arial Narrow" panose="020B0606020202030204" pitchFamily="34" charset="0"/>
              </a:rPr>
              <a:t>Incidental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.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="" xmlns:a16="http://schemas.microsoft.com/office/drawing/2014/main" id="{6FFA3061-7C05-4E22-87F9-9E15DD443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46088"/>
              </p:ext>
            </p:extLst>
          </p:nvPr>
        </p:nvGraphicFramePr>
        <p:xfrm>
          <a:off x="6496333" y="2917734"/>
          <a:ext cx="5349922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844">
                  <a:extLst>
                    <a:ext uri="{9D8B030D-6E8A-4147-A177-3AD203B41FA5}">
                      <a16:colId xmlns="" xmlns:a16="http://schemas.microsoft.com/office/drawing/2014/main" val="4215316456"/>
                    </a:ext>
                  </a:extLst>
                </a:gridCol>
                <a:gridCol w="1692322">
                  <a:extLst>
                    <a:ext uri="{9D8B030D-6E8A-4147-A177-3AD203B41FA5}">
                      <a16:colId xmlns="" xmlns:a16="http://schemas.microsoft.com/office/drawing/2014/main" val="3435678112"/>
                    </a:ext>
                  </a:extLst>
                </a:gridCol>
                <a:gridCol w="1637732">
                  <a:extLst>
                    <a:ext uri="{9D8B030D-6E8A-4147-A177-3AD203B41FA5}">
                      <a16:colId xmlns="" xmlns:a16="http://schemas.microsoft.com/office/drawing/2014/main" val="866650654"/>
                    </a:ext>
                  </a:extLst>
                </a:gridCol>
                <a:gridCol w="464024">
                  <a:extLst>
                    <a:ext uri="{9D8B030D-6E8A-4147-A177-3AD203B41FA5}">
                      <a16:colId xmlns="" xmlns:a16="http://schemas.microsoft.com/office/drawing/2014/main" val="310401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Depois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734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accent6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28%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00B050"/>
                          </a:solidFill>
                        </a:rPr>
                        <a:t>55%</a:t>
                      </a:r>
                      <a:endParaRPr lang="pt-BR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88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Não 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45%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00B050"/>
                          </a:solidFill>
                        </a:rPr>
                        <a:t>10%</a:t>
                      </a:r>
                      <a:endParaRPr lang="pt-BR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0041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3A127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Incidental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27%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00B050"/>
                          </a:solidFill>
                        </a:rPr>
                        <a:t>35%</a:t>
                      </a:r>
                      <a:endParaRPr lang="pt-BR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0626311"/>
                  </a:ext>
                </a:extLst>
              </a:tr>
            </a:tbl>
          </a:graphicData>
        </a:graphic>
      </p:graphicFrame>
      <p:sp>
        <p:nvSpPr>
          <p:cNvPr id="4" name="Seta: para Baixo 3">
            <a:extLst>
              <a:ext uri="{FF2B5EF4-FFF2-40B4-BE49-F238E27FC236}">
                <a16:creationId xmlns="" xmlns:a16="http://schemas.microsoft.com/office/drawing/2014/main" id="{A9572884-F22F-4DF9-866D-2CBE33294B95}"/>
              </a:ext>
            </a:extLst>
          </p:cNvPr>
          <p:cNvSpPr/>
          <p:nvPr/>
        </p:nvSpPr>
        <p:spPr>
          <a:xfrm rot="10800000">
            <a:off x="11471421" y="3345266"/>
            <a:ext cx="252000" cy="252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Seta: para Baixo 19">
            <a:extLst>
              <a:ext uri="{FF2B5EF4-FFF2-40B4-BE49-F238E27FC236}">
                <a16:creationId xmlns="" xmlns:a16="http://schemas.microsoft.com/office/drawing/2014/main" id="{6E1A5912-1072-48A9-AF1E-13B6D4B8F677}"/>
              </a:ext>
            </a:extLst>
          </p:cNvPr>
          <p:cNvSpPr/>
          <p:nvPr/>
        </p:nvSpPr>
        <p:spPr>
          <a:xfrm rot="10800000">
            <a:off x="11485071" y="4142196"/>
            <a:ext cx="252000" cy="252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Seta: para Baixo 20">
            <a:extLst>
              <a:ext uri="{FF2B5EF4-FFF2-40B4-BE49-F238E27FC236}">
                <a16:creationId xmlns="" xmlns:a16="http://schemas.microsoft.com/office/drawing/2014/main" id="{8DB72A1D-388A-4A15-9DA3-E619494A649F}"/>
              </a:ext>
            </a:extLst>
          </p:cNvPr>
          <p:cNvSpPr/>
          <p:nvPr/>
        </p:nvSpPr>
        <p:spPr>
          <a:xfrm>
            <a:off x="11491410" y="3762937"/>
            <a:ext cx="252000" cy="252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5B8408FF-1660-454B-A6CE-8869E70D74E9}"/>
              </a:ext>
            </a:extLst>
          </p:cNvPr>
          <p:cNvSpPr/>
          <p:nvPr/>
        </p:nvSpPr>
        <p:spPr>
          <a:xfrm>
            <a:off x="619192" y="2564861"/>
            <a:ext cx="2490118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gráfico de pizza, quantidade de atividades.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ANTES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0AF166C7-3659-404E-AB42-6FDCCF6D8765}"/>
              </a:ext>
            </a:extLst>
          </p:cNvPr>
          <p:cNvSpPr/>
          <p:nvPr/>
        </p:nvSpPr>
        <p:spPr>
          <a:xfrm>
            <a:off x="3540845" y="2564861"/>
            <a:ext cx="2490118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gráfico de pizza, quantidade de atividades.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DEPOIS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3" r="16535" b="-3799"/>
          <a:stretch/>
        </p:blipFill>
        <p:spPr bwMode="auto">
          <a:xfrm>
            <a:off x="184505" y="2521210"/>
            <a:ext cx="3138359" cy="232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r="10121"/>
          <a:stretch/>
        </p:blipFill>
        <p:spPr bwMode="auto">
          <a:xfrm>
            <a:off x="3524517" y="2548533"/>
            <a:ext cx="2739691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0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4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RESULTADOS - Análise de Valor Agregado – Tempo.</a:t>
            </a:r>
            <a:endParaRPr lang="pt-BR" sz="2000" dirty="0"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DBB90935-3F7D-41D4-BBD6-039C9A692C86}"/>
              </a:ext>
            </a:extLst>
          </p:cNvPr>
          <p:cNvSpPr/>
          <p:nvPr/>
        </p:nvSpPr>
        <p:spPr>
          <a:xfrm>
            <a:off x="369074" y="1455614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Tempos: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9E7562A0-F420-42F0-A5F4-2D6FFE0607B6}"/>
              </a:ext>
            </a:extLst>
          </p:cNvPr>
          <p:cNvSpPr/>
          <p:nvPr/>
        </p:nvSpPr>
        <p:spPr>
          <a:xfrm>
            <a:off x="369073" y="1867216"/>
            <a:ext cx="9252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Resultado dos tempos desprendidos nas atividades exercidas pelo aluno nas aulas prática: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B1BD2179-387C-4E86-93E4-E59026C05F93}"/>
              </a:ext>
            </a:extLst>
          </p:cNvPr>
          <p:cNvSpPr/>
          <p:nvPr/>
        </p:nvSpPr>
        <p:spPr>
          <a:xfrm>
            <a:off x="2520218" y="2579227"/>
            <a:ext cx="979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Antes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B7983BC1-2C87-4BF3-AE46-DB2B4BBF1C16}"/>
              </a:ext>
            </a:extLst>
          </p:cNvPr>
          <p:cNvSpPr/>
          <p:nvPr/>
        </p:nvSpPr>
        <p:spPr>
          <a:xfrm>
            <a:off x="8323712" y="2579227"/>
            <a:ext cx="979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Depois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EF964A45-04F4-4AC6-9CB9-2A27258567F4}"/>
              </a:ext>
            </a:extLst>
          </p:cNvPr>
          <p:cNvSpPr/>
          <p:nvPr/>
        </p:nvSpPr>
        <p:spPr>
          <a:xfrm>
            <a:off x="369073" y="5296446"/>
            <a:ext cx="1147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O gráfico em questão apresenta o tempo das atividades desenvolvidas pelos alunos, classificadas como </a:t>
            </a:r>
            <a:b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Agregam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,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Não Agregam 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e </a:t>
            </a:r>
            <a:r>
              <a:rPr lang="pt-BR" sz="2000" b="1" dirty="0">
                <a:solidFill>
                  <a:srgbClr val="F3A127"/>
                </a:solidFill>
                <a:latin typeface="Arial Narrow" panose="020B0606020202030204" pitchFamily="34" charset="0"/>
              </a:rPr>
              <a:t>Incidental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ADFB2CC4-E8F7-4F3B-9904-C04228D3DA25}"/>
              </a:ext>
            </a:extLst>
          </p:cNvPr>
          <p:cNvSpPr/>
          <p:nvPr/>
        </p:nvSpPr>
        <p:spPr>
          <a:xfrm>
            <a:off x="751337" y="3112399"/>
            <a:ext cx="4517541" cy="1905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gráfico de barras, tempo das atividades.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ANTES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7F1905FA-479A-424B-B493-828EF50632C4}"/>
              </a:ext>
            </a:extLst>
          </p:cNvPr>
          <p:cNvSpPr/>
          <p:nvPr/>
        </p:nvSpPr>
        <p:spPr>
          <a:xfrm>
            <a:off x="6554831" y="3151374"/>
            <a:ext cx="4517541" cy="1905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gráfico de barras, tempo das atividades.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ANTES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8" t="21866" r="35055" b="3673"/>
          <a:stretch/>
        </p:blipFill>
        <p:spPr bwMode="auto">
          <a:xfrm>
            <a:off x="222961" y="3043674"/>
            <a:ext cx="5362028" cy="212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20" y="2943900"/>
            <a:ext cx="4671571" cy="222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0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RESULTADOS - Análise de Valor Agregado – Tempo.</a:t>
            </a:r>
            <a:endParaRPr lang="pt-BR" sz="2000" dirty="0"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DBB90935-3F7D-41D4-BBD6-039C9A692C86}"/>
              </a:ext>
            </a:extLst>
          </p:cNvPr>
          <p:cNvSpPr/>
          <p:nvPr/>
        </p:nvSpPr>
        <p:spPr>
          <a:xfrm>
            <a:off x="369074" y="1455614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Tempos: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9E7562A0-F420-42F0-A5F4-2D6FFE0607B6}"/>
              </a:ext>
            </a:extLst>
          </p:cNvPr>
          <p:cNvSpPr/>
          <p:nvPr/>
        </p:nvSpPr>
        <p:spPr>
          <a:xfrm>
            <a:off x="369073" y="1867216"/>
            <a:ext cx="10563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Resultado dos tempos desprendidos nas atividades exercidas pelo aluno nas aulas prática: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EF964A45-04F4-4AC6-9CB9-2A27258567F4}"/>
              </a:ext>
            </a:extLst>
          </p:cNvPr>
          <p:cNvSpPr/>
          <p:nvPr/>
        </p:nvSpPr>
        <p:spPr>
          <a:xfrm>
            <a:off x="369073" y="5296446"/>
            <a:ext cx="1147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O gráfico em questão apresenta o tempo das atividades desenvolvidas pelos alunos, classificadas como </a:t>
            </a:r>
            <a:b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Agregam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,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Não Agregam 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e </a:t>
            </a:r>
            <a:r>
              <a:rPr lang="pt-BR" sz="2000" b="1" dirty="0">
                <a:solidFill>
                  <a:srgbClr val="F3A127"/>
                </a:solidFill>
                <a:latin typeface="Arial Narrow" panose="020B0606020202030204" pitchFamily="34" charset="0"/>
              </a:rPr>
              <a:t>Incidental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.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="" xmlns:a16="http://schemas.microsoft.com/office/drawing/2014/main" id="{6FFA3061-7C05-4E22-87F9-9E15DD443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08613"/>
              </p:ext>
            </p:extLst>
          </p:nvPr>
        </p:nvGraphicFramePr>
        <p:xfrm>
          <a:off x="576471" y="3151374"/>
          <a:ext cx="5349922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844">
                  <a:extLst>
                    <a:ext uri="{9D8B030D-6E8A-4147-A177-3AD203B41FA5}">
                      <a16:colId xmlns="" xmlns:a16="http://schemas.microsoft.com/office/drawing/2014/main" val="4215316456"/>
                    </a:ext>
                  </a:extLst>
                </a:gridCol>
                <a:gridCol w="1692322">
                  <a:extLst>
                    <a:ext uri="{9D8B030D-6E8A-4147-A177-3AD203B41FA5}">
                      <a16:colId xmlns="" xmlns:a16="http://schemas.microsoft.com/office/drawing/2014/main" val="3435678112"/>
                    </a:ext>
                  </a:extLst>
                </a:gridCol>
                <a:gridCol w="1637732">
                  <a:extLst>
                    <a:ext uri="{9D8B030D-6E8A-4147-A177-3AD203B41FA5}">
                      <a16:colId xmlns="" xmlns:a16="http://schemas.microsoft.com/office/drawing/2014/main" val="866650654"/>
                    </a:ext>
                  </a:extLst>
                </a:gridCol>
                <a:gridCol w="464024">
                  <a:extLst>
                    <a:ext uri="{9D8B030D-6E8A-4147-A177-3AD203B41FA5}">
                      <a16:colId xmlns="" xmlns:a16="http://schemas.microsoft.com/office/drawing/2014/main" val="310401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Durante aula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Depois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734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accent6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01:32:16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01:48:26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88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Não 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01:16:38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00:08:10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0041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3A127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Incidental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00:56:06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00:45:55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0626311"/>
                  </a:ext>
                </a:extLst>
              </a:tr>
            </a:tbl>
          </a:graphicData>
        </a:graphic>
      </p:graphicFrame>
      <p:sp>
        <p:nvSpPr>
          <p:cNvPr id="4" name="Seta: para Baixo 3">
            <a:extLst>
              <a:ext uri="{FF2B5EF4-FFF2-40B4-BE49-F238E27FC236}">
                <a16:creationId xmlns="" xmlns:a16="http://schemas.microsoft.com/office/drawing/2014/main" id="{A9572884-F22F-4DF9-866D-2CBE33294B95}"/>
              </a:ext>
            </a:extLst>
          </p:cNvPr>
          <p:cNvSpPr/>
          <p:nvPr/>
        </p:nvSpPr>
        <p:spPr>
          <a:xfrm rot="10800000">
            <a:off x="5551559" y="3578906"/>
            <a:ext cx="252000" cy="252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Seta: para Baixo 19">
            <a:extLst>
              <a:ext uri="{FF2B5EF4-FFF2-40B4-BE49-F238E27FC236}">
                <a16:creationId xmlns="" xmlns:a16="http://schemas.microsoft.com/office/drawing/2014/main" id="{6E1A5912-1072-48A9-AF1E-13B6D4B8F677}"/>
              </a:ext>
            </a:extLst>
          </p:cNvPr>
          <p:cNvSpPr/>
          <p:nvPr/>
        </p:nvSpPr>
        <p:spPr>
          <a:xfrm rot="10800000">
            <a:off x="5565209" y="4375836"/>
            <a:ext cx="252000" cy="252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Seta: para Baixo 20">
            <a:extLst>
              <a:ext uri="{FF2B5EF4-FFF2-40B4-BE49-F238E27FC236}">
                <a16:creationId xmlns="" xmlns:a16="http://schemas.microsoft.com/office/drawing/2014/main" id="{8DB72A1D-388A-4A15-9DA3-E619494A649F}"/>
              </a:ext>
            </a:extLst>
          </p:cNvPr>
          <p:cNvSpPr/>
          <p:nvPr/>
        </p:nvSpPr>
        <p:spPr>
          <a:xfrm>
            <a:off x="5571548" y="3996577"/>
            <a:ext cx="252000" cy="252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22" name="Tabela 21">
            <a:extLst>
              <a:ext uri="{FF2B5EF4-FFF2-40B4-BE49-F238E27FC236}">
                <a16:creationId xmlns="" xmlns:a16="http://schemas.microsoft.com/office/drawing/2014/main" id="{5AF04C7D-DC11-41F9-A688-56E3E236C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12342"/>
              </p:ext>
            </p:extLst>
          </p:nvPr>
        </p:nvGraphicFramePr>
        <p:xfrm>
          <a:off x="6265608" y="3151374"/>
          <a:ext cx="5349922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844">
                  <a:extLst>
                    <a:ext uri="{9D8B030D-6E8A-4147-A177-3AD203B41FA5}">
                      <a16:colId xmlns="" xmlns:a16="http://schemas.microsoft.com/office/drawing/2014/main" val="4215316456"/>
                    </a:ext>
                  </a:extLst>
                </a:gridCol>
                <a:gridCol w="1692322">
                  <a:extLst>
                    <a:ext uri="{9D8B030D-6E8A-4147-A177-3AD203B41FA5}">
                      <a16:colId xmlns="" xmlns:a16="http://schemas.microsoft.com/office/drawing/2014/main" val="3435678112"/>
                    </a:ext>
                  </a:extLst>
                </a:gridCol>
                <a:gridCol w="1637732">
                  <a:extLst>
                    <a:ext uri="{9D8B030D-6E8A-4147-A177-3AD203B41FA5}">
                      <a16:colId xmlns="" xmlns:a16="http://schemas.microsoft.com/office/drawing/2014/main" val="866650654"/>
                    </a:ext>
                  </a:extLst>
                </a:gridCol>
                <a:gridCol w="464024">
                  <a:extLst>
                    <a:ext uri="{9D8B030D-6E8A-4147-A177-3AD203B41FA5}">
                      <a16:colId xmlns="" xmlns:a16="http://schemas.microsoft.com/office/drawing/2014/main" val="310401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Todo o curso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Depois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734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accent6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161:28:00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189:45:30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88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Não 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134:06:30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14:17:30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0041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3A127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Incidental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98:10:30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80:21:15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0626311"/>
                  </a:ext>
                </a:extLst>
              </a:tr>
            </a:tbl>
          </a:graphicData>
        </a:graphic>
      </p:graphicFrame>
      <p:sp>
        <p:nvSpPr>
          <p:cNvPr id="23" name="Seta: para Baixo 22">
            <a:extLst>
              <a:ext uri="{FF2B5EF4-FFF2-40B4-BE49-F238E27FC236}">
                <a16:creationId xmlns="" xmlns:a16="http://schemas.microsoft.com/office/drawing/2014/main" id="{4CA2D041-8576-4050-B12C-F416A1DFC8C8}"/>
              </a:ext>
            </a:extLst>
          </p:cNvPr>
          <p:cNvSpPr/>
          <p:nvPr/>
        </p:nvSpPr>
        <p:spPr>
          <a:xfrm rot="10800000">
            <a:off x="11240696" y="3578906"/>
            <a:ext cx="252000" cy="252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: para Baixo 23">
            <a:extLst>
              <a:ext uri="{FF2B5EF4-FFF2-40B4-BE49-F238E27FC236}">
                <a16:creationId xmlns="" xmlns:a16="http://schemas.microsoft.com/office/drawing/2014/main" id="{EBE4C77E-5DCE-4D41-B6E5-B27249A932E6}"/>
              </a:ext>
            </a:extLst>
          </p:cNvPr>
          <p:cNvSpPr/>
          <p:nvPr/>
        </p:nvSpPr>
        <p:spPr>
          <a:xfrm rot="10800000">
            <a:off x="11254346" y="4375836"/>
            <a:ext cx="252000" cy="252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Baixo 24">
            <a:extLst>
              <a:ext uri="{FF2B5EF4-FFF2-40B4-BE49-F238E27FC236}">
                <a16:creationId xmlns="" xmlns:a16="http://schemas.microsoft.com/office/drawing/2014/main" id="{F2965380-E9C7-4B9F-971F-A3E71B7B757B}"/>
              </a:ext>
            </a:extLst>
          </p:cNvPr>
          <p:cNvSpPr/>
          <p:nvPr/>
        </p:nvSpPr>
        <p:spPr>
          <a:xfrm>
            <a:off x="11260685" y="3996577"/>
            <a:ext cx="252000" cy="252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3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2E36B293-FA4A-4F2F-ADE4-E6548217A6F4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FB5E2EE7-FFC3-480B-8C25-09247570357B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Programa para o aumento da produtividade nas unidades SENAI</a:t>
            </a:r>
            <a:r>
              <a:rPr lang="pt-BR" sz="2000" dirty="0">
                <a:latin typeface="Arial Narrow" panose="020B0606020202030204" pitchFamily="34" charset="0"/>
                <a:cs typeface="+mn-cs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400332F5-2807-49BF-B574-94E60A159111}"/>
              </a:ext>
            </a:extLst>
          </p:cNvPr>
          <p:cNvSpPr/>
          <p:nvPr/>
        </p:nvSpPr>
        <p:spPr>
          <a:xfrm>
            <a:off x="322453" y="2154248"/>
            <a:ext cx="6707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O que é Lean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: É uma filosofia focada na eliminação dos desperdícios.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9C43126-7EC3-47F2-9802-9082D709D328}"/>
              </a:ext>
            </a:extLst>
          </p:cNvPr>
          <p:cNvSpPr/>
          <p:nvPr/>
        </p:nvSpPr>
        <p:spPr>
          <a:xfrm>
            <a:off x="322453" y="3026818"/>
            <a:ext cx="67075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O que é desperdício: 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Toda atividade que não agregue valor na ótica do cliente.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E54385C6-3AA0-4135-A9B8-2E3B8193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6"/>
              </a:clrFrom>
              <a:clrTo>
                <a:srgbClr val="EEEE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"/>
          <a:stretch>
            <a:fillRect/>
          </a:stretch>
        </p:blipFill>
        <p:spPr bwMode="auto">
          <a:xfrm>
            <a:off x="7775421" y="1884732"/>
            <a:ext cx="3550066" cy="277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B2DB5617-B5D8-4474-A120-E8B7D17C5176}"/>
              </a:ext>
            </a:extLst>
          </p:cNvPr>
          <p:cNvSpPr/>
          <p:nvPr/>
        </p:nvSpPr>
        <p:spPr>
          <a:xfrm>
            <a:off x="322453" y="3899388"/>
            <a:ext cx="6707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Qual o proposito do Lean Educacional: 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Redução dos desperdicios presentes dentro do âmbito educacional, aumentando a qualidade do ensino e otimizando seus recursos.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65A94B5B-37C8-4D0C-9535-2A33048AABAE}"/>
              </a:ext>
            </a:extLst>
          </p:cNvPr>
          <p:cNvSpPr/>
          <p:nvPr/>
        </p:nvSpPr>
        <p:spPr>
          <a:xfrm>
            <a:off x="7621501" y="8005152"/>
            <a:ext cx="38579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Premissas do Programa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AD73A4A3-03DD-46B1-822D-3FEF4A129396}"/>
              </a:ext>
            </a:extLst>
          </p:cNvPr>
          <p:cNvSpPr/>
          <p:nvPr/>
        </p:nvSpPr>
        <p:spPr>
          <a:xfrm>
            <a:off x="7727526" y="4802084"/>
            <a:ext cx="3645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Premissa do projeto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8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Ganho de área dentro das oficinas com o Lean Educacional.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="" xmlns:a16="http://schemas.microsoft.com/office/drawing/2014/main" id="{A4429DED-B081-47ED-8686-F8463F8E0858}"/>
              </a:ext>
            </a:extLst>
          </p:cNvPr>
          <p:cNvSpPr/>
          <p:nvPr/>
        </p:nvSpPr>
        <p:spPr>
          <a:xfrm>
            <a:off x="7697526" y="1727651"/>
            <a:ext cx="3765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Ganho de área: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0F0F33CB-3CAC-44B2-8DEB-056995B8B67B}"/>
              </a:ext>
            </a:extLst>
          </p:cNvPr>
          <p:cNvSpPr/>
          <p:nvPr/>
        </p:nvSpPr>
        <p:spPr>
          <a:xfrm>
            <a:off x="7697526" y="2099497"/>
            <a:ext cx="412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Com a readequação do layout foi possível ganhar área dentro das oficinas mecânicas.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="" xmlns:a16="http://schemas.microsoft.com/office/drawing/2014/main" id="{CDD6E349-B953-4CFF-8BE1-61DD0B6A8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41450"/>
              </p:ext>
            </p:extLst>
          </p:nvPr>
        </p:nvGraphicFramePr>
        <p:xfrm>
          <a:off x="7697526" y="3742841"/>
          <a:ext cx="43487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14">
                  <a:extLst>
                    <a:ext uri="{9D8B030D-6E8A-4147-A177-3AD203B41FA5}">
                      <a16:colId xmlns="" xmlns:a16="http://schemas.microsoft.com/office/drawing/2014/main" val="24302173"/>
                    </a:ext>
                  </a:extLst>
                </a:gridCol>
                <a:gridCol w="1417176">
                  <a:extLst>
                    <a:ext uri="{9D8B030D-6E8A-4147-A177-3AD203B41FA5}">
                      <a16:colId xmlns="" xmlns:a16="http://schemas.microsoft.com/office/drawing/2014/main" val="3865924483"/>
                    </a:ext>
                  </a:extLst>
                </a:gridCol>
                <a:gridCol w="1658510">
                  <a:extLst>
                    <a:ext uri="{9D8B030D-6E8A-4147-A177-3AD203B41FA5}">
                      <a16:colId xmlns="" xmlns:a16="http://schemas.microsoft.com/office/drawing/2014/main" val="342799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Área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Custo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Economia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305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35m²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R$2800,00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R$98000,00</a:t>
                      </a:r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75675140"/>
                  </a:ext>
                </a:extLst>
              </a:tr>
            </a:tbl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A8BACA66-B51E-4026-AE31-48BA29931C5C}"/>
              </a:ext>
            </a:extLst>
          </p:cNvPr>
          <p:cNvSpPr/>
          <p:nvPr/>
        </p:nvSpPr>
        <p:spPr>
          <a:xfrm>
            <a:off x="512798" y="1715297"/>
            <a:ext cx="6993471" cy="3983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Layout que represente o ganho de área.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58" t="-1660" r="8158" b="-1"/>
          <a:stretch/>
        </p:blipFill>
        <p:spPr>
          <a:xfrm>
            <a:off x="-507412" y="1587731"/>
            <a:ext cx="8004624" cy="4110702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66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Redução de equipamentos.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EFEFB3FE-6C92-45F0-922B-62E642A64882}"/>
              </a:ext>
            </a:extLst>
          </p:cNvPr>
          <p:cNvSpPr/>
          <p:nvPr/>
        </p:nvSpPr>
        <p:spPr>
          <a:xfrm>
            <a:off x="369074" y="1582547"/>
            <a:ext cx="3765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Redução de Equipamentos: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D13BE39F-DDC0-48E7-8483-6287FECD04A5}"/>
              </a:ext>
            </a:extLst>
          </p:cNvPr>
          <p:cNvSpPr/>
          <p:nvPr/>
        </p:nvSpPr>
        <p:spPr>
          <a:xfrm>
            <a:off x="369073" y="1954393"/>
            <a:ext cx="53293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Com a redução dos desperdicios, otimização de recursos e balanceamento das atividades executadas pelos alunos, foi possível dimensionar a quantidade necessária de equipamentos na Unidade.</a:t>
            </a:r>
          </a:p>
        </p:txBody>
      </p:sp>
      <p:graphicFrame>
        <p:nvGraphicFramePr>
          <p:cNvPr id="17" name="Tabela 16">
            <a:extLst>
              <a:ext uri="{FF2B5EF4-FFF2-40B4-BE49-F238E27FC236}">
                <a16:creationId xmlns="" xmlns:a16="http://schemas.microsoft.com/office/drawing/2014/main" id="{41C76FBF-2283-4081-9043-962F4FA30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73707"/>
              </p:ext>
            </p:extLst>
          </p:nvPr>
        </p:nvGraphicFramePr>
        <p:xfrm>
          <a:off x="369072" y="3551859"/>
          <a:ext cx="521009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815">
                  <a:extLst>
                    <a:ext uri="{9D8B030D-6E8A-4147-A177-3AD203B41FA5}">
                      <a16:colId xmlns="" xmlns:a16="http://schemas.microsoft.com/office/drawing/2014/main" val="24302173"/>
                    </a:ext>
                  </a:extLst>
                </a:gridCol>
                <a:gridCol w="3220277">
                  <a:extLst>
                    <a:ext uri="{9D8B030D-6E8A-4147-A177-3AD203B41FA5}">
                      <a16:colId xmlns="" xmlns:a16="http://schemas.microsoft.com/office/drawing/2014/main" val="386592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Nº Máquinas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Economia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305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8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R$55000,00</a:t>
                      </a:r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75675140"/>
                  </a:ext>
                </a:extLst>
              </a:tr>
            </a:tbl>
          </a:graphicData>
        </a:graphic>
      </p:graphicFrame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3F0D0340-25BB-4913-B1CF-88D5016A9EA9}"/>
              </a:ext>
            </a:extLst>
          </p:cNvPr>
          <p:cNvSpPr/>
          <p:nvPr/>
        </p:nvSpPr>
        <p:spPr>
          <a:xfrm>
            <a:off x="369072" y="4567567"/>
            <a:ext cx="5329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A economia calculada baseia-se apenas no custo de adequação dos equipamentos a NR12.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92A919AD-A6F2-4ABE-B05E-6606EE4D19EB}"/>
              </a:ext>
            </a:extLst>
          </p:cNvPr>
          <p:cNvSpPr/>
          <p:nvPr/>
        </p:nvSpPr>
        <p:spPr>
          <a:xfrm>
            <a:off x="6377035" y="1751601"/>
            <a:ext cx="2385435" cy="1789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de máquinas que estão saindo com o projeto.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69057992-A176-462E-9D12-5103364A02D4}"/>
              </a:ext>
            </a:extLst>
          </p:cNvPr>
          <p:cNvSpPr/>
          <p:nvPr/>
        </p:nvSpPr>
        <p:spPr>
          <a:xfrm>
            <a:off x="6377034" y="3837649"/>
            <a:ext cx="2385435" cy="1789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de máquinas que estão saindo com o projeto.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="" xmlns:a16="http://schemas.microsoft.com/office/drawing/2014/main" id="{FAAEA525-31FE-4828-8122-4B67B9F3A0F8}"/>
              </a:ext>
            </a:extLst>
          </p:cNvPr>
          <p:cNvSpPr/>
          <p:nvPr/>
        </p:nvSpPr>
        <p:spPr>
          <a:xfrm>
            <a:off x="9055759" y="3837649"/>
            <a:ext cx="2385435" cy="1789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de máquinas que estão saindo com o projeto.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BFCAF555-66AF-47FB-B726-0FE0C57638A7}"/>
              </a:ext>
            </a:extLst>
          </p:cNvPr>
          <p:cNvSpPr/>
          <p:nvPr/>
        </p:nvSpPr>
        <p:spPr>
          <a:xfrm>
            <a:off x="9055759" y="1751600"/>
            <a:ext cx="2385435" cy="1789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de máquinas que estão saindo com o projeto.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31" y="1734329"/>
            <a:ext cx="2408262" cy="18061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59" y="1718001"/>
            <a:ext cx="2474830" cy="18561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32" y="3809767"/>
            <a:ext cx="2518542" cy="1888906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5" t="14070" r="4394" b="27460"/>
          <a:stretch/>
        </p:blipFill>
        <p:spPr bwMode="auto">
          <a:xfrm>
            <a:off x="9055759" y="3730509"/>
            <a:ext cx="2474830" cy="196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72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19F0F1E2-83BE-4F51-9258-1E785B334EB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C4DECB95-39AB-44F9-A08B-27B5C5C5EC3A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Desperdício com a qualidade.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1D70D253-84DD-4872-A48D-1AE27A2B5480}"/>
              </a:ext>
            </a:extLst>
          </p:cNvPr>
          <p:cNvSpPr/>
          <p:nvPr/>
        </p:nvSpPr>
        <p:spPr>
          <a:xfrm>
            <a:off x="369074" y="1582547"/>
            <a:ext cx="3765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Custo aluno Hora: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286E360D-890C-4AA8-A987-125F68A3ED52}"/>
              </a:ext>
            </a:extLst>
          </p:cNvPr>
          <p:cNvSpPr/>
          <p:nvPr/>
        </p:nvSpPr>
        <p:spPr>
          <a:xfrm>
            <a:off x="369073" y="1954393"/>
            <a:ext cx="11279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Conforme apresentado neste trabalho, ficou evidenciado um grande desperdício nas horas práticas do curso. E sendo que estas horas possui um custo, temos o seguinte resultado: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="" xmlns:a16="http://schemas.microsoft.com/office/drawing/2014/main" id="{484D42CD-A59F-45D6-AFBD-8D7C55176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21005"/>
              </p:ext>
            </p:extLst>
          </p:nvPr>
        </p:nvGraphicFramePr>
        <p:xfrm>
          <a:off x="859865" y="3404904"/>
          <a:ext cx="1035763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5511">
                  <a:extLst>
                    <a:ext uri="{9D8B030D-6E8A-4147-A177-3AD203B41FA5}">
                      <a16:colId xmlns="" xmlns:a16="http://schemas.microsoft.com/office/drawing/2014/main" val="24302173"/>
                    </a:ext>
                  </a:extLst>
                </a:gridCol>
                <a:gridCol w="3753134">
                  <a:extLst>
                    <a:ext uri="{9D8B030D-6E8A-4147-A177-3AD203B41FA5}">
                      <a16:colId xmlns="" xmlns:a16="http://schemas.microsoft.com/office/drawing/2014/main" val="3865924483"/>
                    </a:ext>
                  </a:extLst>
                </a:gridCol>
                <a:gridCol w="3208990">
                  <a:extLst>
                    <a:ext uri="{9D8B030D-6E8A-4147-A177-3AD203B41FA5}">
                      <a16:colId xmlns="" xmlns:a16="http://schemas.microsoft.com/office/drawing/2014/main" val="59747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Antes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Depois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567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Horas desperdiçadas (curso)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161:28:00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00B050"/>
                          </a:solidFill>
                        </a:rPr>
                        <a:t>14:17:30</a:t>
                      </a:r>
                      <a:endParaRPr lang="pt-B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8562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Horas x Custo Aluno x Nº Aluno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R$1.480,11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rgbClr val="00B050"/>
                          </a:solidFill>
                        </a:rPr>
                        <a:t>R$131,01</a:t>
                      </a:r>
                      <a:endParaRPr lang="pt-B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3502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Antes - Depois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rgbClr val="00B050"/>
                          </a:solidFill>
                        </a:rPr>
                        <a:t>R$1349,10</a:t>
                      </a:r>
                      <a:endParaRPr lang="pt-B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98505306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9D2230C0-BE2C-489A-8FAE-C59955EF002D}"/>
              </a:ext>
            </a:extLst>
          </p:cNvPr>
          <p:cNvSpPr/>
          <p:nvPr/>
        </p:nvSpPr>
        <p:spPr>
          <a:xfrm>
            <a:off x="369073" y="2665903"/>
            <a:ext cx="112795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Custo Aluno: </a:t>
            </a:r>
            <a:r>
              <a:rPr lang="pt-BR" sz="2000" b="1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R$11,00</a:t>
            </a:r>
            <a:endParaRPr lang="pt-BR" sz="2000" b="1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8E16B462-C8EC-4821-8CF4-043A518E07ED}"/>
              </a:ext>
            </a:extLst>
          </p:cNvPr>
          <p:cNvSpPr/>
          <p:nvPr/>
        </p:nvSpPr>
        <p:spPr>
          <a:xfrm>
            <a:off x="859865" y="5227155"/>
            <a:ext cx="103576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O resultado em questão representa o quanto de dinheiro “jogado fora” se converteu em qualidade. Valor este referente a uma turma.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21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19F0F1E2-83BE-4F51-9258-1E785B334EBF}"/>
              </a:ext>
            </a:extLst>
          </p:cNvPr>
          <p:cNvSpPr/>
          <p:nvPr/>
        </p:nvSpPr>
        <p:spPr>
          <a:xfrm>
            <a:off x="369073" y="2967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C4DECB95-39AB-44F9-A08B-27B5C5C5EC3A}"/>
              </a:ext>
            </a:extLst>
          </p:cNvPr>
          <p:cNvSpPr/>
          <p:nvPr/>
        </p:nvSpPr>
        <p:spPr>
          <a:xfrm>
            <a:off x="369073" y="791760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Gastos com aquisições de produtos e serviços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1D70D253-84DD-4872-A48D-1AE27A2B5480}"/>
              </a:ext>
            </a:extLst>
          </p:cNvPr>
          <p:cNvSpPr/>
          <p:nvPr/>
        </p:nvSpPr>
        <p:spPr>
          <a:xfrm>
            <a:off x="369073" y="1202822"/>
            <a:ext cx="3765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Custos das ações realizadas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286E360D-890C-4AA8-A987-125F68A3ED52}"/>
              </a:ext>
            </a:extLst>
          </p:cNvPr>
          <p:cNvSpPr/>
          <p:nvPr/>
        </p:nvSpPr>
        <p:spPr>
          <a:xfrm>
            <a:off x="369073" y="1602932"/>
            <a:ext cx="11279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Na realização deste projeto foram efetuadas compras de produtos e serviços para execução das ações propostas, conforme plano elaborado.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8E16B462-C8EC-4821-8CF4-043A518E07ED}"/>
              </a:ext>
            </a:extLst>
          </p:cNvPr>
          <p:cNvSpPr/>
          <p:nvPr/>
        </p:nvSpPr>
        <p:spPr>
          <a:xfrm>
            <a:off x="859865" y="5412694"/>
            <a:ext cx="103576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Esses valores dizem respeito aos produtos e serviços utilizados para ... </a:t>
            </a:r>
            <a:r>
              <a:rPr lang="pt-BR" sz="2000" dirty="0"/>
              <a:t>Inserir as justificativas aqui (quantos forem necessários)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="" xmlns:a16="http://schemas.microsoft.com/office/drawing/2014/main" id="{9E50A480-A240-4939-AA71-82115C117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35474"/>
              </p:ext>
            </p:extLst>
          </p:nvPr>
        </p:nvGraphicFramePr>
        <p:xfrm>
          <a:off x="2251875" y="2310818"/>
          <a:ext cx="776570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568">
                  <a:extLst>
                    <a:ext uri="{9D8B030D-6E8A-4147-A177-3AD203B41FA5}">
                      <a16:colId xmlns="" xmlns:a16="http://schemas.microsoft.com/office/drawing/2014/main" val="4291595731"/>
                    </a:ext>
                  </a:extLst>
                </a:gridCol>
                <a:gridCol w="2588568">
                  <a:extLst>
                    <a:ext uri="{9D8B030D-6E8A-4147-A177-3AD203B41FA5}">
                      <a16:colId xmlns="" xmlns:a16="http://schemas.microsoft.com/office/drawing/2014/main" val="4272489387"/>
                    </a:ext>
                  </a:extLst>
                </a:gridCol>
                <a:gridCol w="2588568">
                  <a:extLst>
                    <a:ext uri="{9D8B030D-6E8A-4147-A177-3AD203B41FA5}">
                      <a16:colId xmlns="" xmlns:a16="http://schemas.microsoft.com/office/drawing/2014/main" val="1848887464"/>
                    </a:ext>
                  </a:extLst>
                </a:gridCol>
              </a:tblGrid>
              <a:tr h="5990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 de Aquisição (Produto/Serviço)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9461299"/>
                  </a:ext>
                </a:extLst>
              </a:tr>
              <a:tr h="59900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Perfil</a:t>
                      </a:r>
                      <a:r>
                        <a:rPr lang="pt-BR" baseline="0" dirty="0" smtClean="0"/>
                        <a:t> de aço 1020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Cantoneira de abas iguais 1 ½ x 3/16”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R$</a:t>
                      </a:r>
                      <a:r>
                        <a:rPr lang="pt-BR" baseline="0" dirty="0" smtClean="0"/>
                        <a:t> 160,00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4891099"/>
                  </a:ext>
                </a:extLst>
              </a:tr>
              <a:tr h="59900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Cabos condutores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mtClean="0"/>
                        <a:t>Cabo flexível </a:t>
                      </a:r>
                      <a:r>
                        <a:rPr lang="pt-BR" dirty="0" smtClean="0"/>
                        <a:t>4,0 mm² - Azul/Preto/</a:t>
                      </a:r>
                      <a:r>
                        <a:rPr lang="pt-BR" baseline="0" dirty="0" smtClean="0"/>
                        <a:t>Verde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R$ 1.200,00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3080176"/>
                  </a:ext>
                </a:extLst>
              </a:tr>
              <a:tr h="34229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Tinta spray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Tintas Azul e Cinza claro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R$ 68,00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9309760"/>
                  </a:ext>
                </a:extLst>
              </a:tr>
              <a:tr h="34229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Aluguel Andaime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 6,0 m Andaime com piso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R$ 240,00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583973"/>
                  </a:ext>
                </a:extLst>
              </a:tr>
              <a:tr h="34229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R$ </a:t>
                      </a: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1.668,00</a:t>
                      </a:r>
                      <a:endParaRPr lang="pt-B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3507999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6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Resultados Gerais.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pic>
        <p:nvPicPr>
          <p:cNvPr id="79" name="Picture 2">
            <a:extLst>
              <a:ext uri="{FF2B5EF4-FFF2-40B4-BE49-F238E27FC236}">
                <a16:creationId xmlns="" xmlns:a16="http://schemas.microsoft.com/office/drawing/2014/main" id="{B701F746-B95C-49BF-83E6-8967FB14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08" y="1532133"/>
            <a:ext cx="763871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3">
            <a:extLst>
              <a:ext uri="{FF2B5EF4-FFF2-40B4-BE49-F238E27FC236}">
                <a16:creationId xmlns="" xmlns:a16="http://schemas.microsoft.com/office/drawing/2014/main" id="{DC18F93F-343A-43A8-81DC-C730B25CB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67" y="3848219"/>
            <a:ext cx="642952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4">
            <a:extLst>
              <a:ext uri="{FF2B5EF4-FFF2-40B4-BE49-F238E27FC236}">
                <a16:creationId xmlns="" xmlns:a16="http://schemas.microsoft.com/office/drawing/2014/main" id="{8436114B-807E-4697-A5F8-BF74719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59" y="1532133"/>
            <a:ext cx="715017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Retângulo 81">
            <a:extLst>
              <a:ext uri="{FF2B5EF4-FFF2-40B4-BE49-F238E27FC236}">
                <a16:creationId xmlns="" xmlns:a16="http://schemas.microsoft.com/office/drawing/2014/main" id="{530538BB-6A0D-4BF8-9CBC-649739AF4F9A}"/>
              </a:ext>
            </a:extLst>
          </p:cNvPr>
          <p:cNvSpPr/>
          <p:nvPr/>
        </p:nvSpPr>
        <p:spPr>
          <a:xfrm>
            <a:off x="1747318" y="2370527"/>
            <a:ext cx="18710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+mj-lt"/>
                <a:ea typeface="+mj-ea"/>
                <a:cs typeface="+mj-cs"/>
              </a:rPr>
              <a:t>MOVIMENTAÇÃO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="" xmlns:a16="http://schemas.microsoft.com/office/drawing/2014/main" id="{F7697929-B8A6-43F5-AE41-77E8648BB9F3}"/>
              </a:ext>
            </a:extLst>
          </p:cNvPr>
          <p:cNvSpPr/>
          <p:nvPr/>
        </p:nvSpPr>
        <p:spPr>
          <a:xfrm>
            <a:off x="1747318" y="4699639"/>
            <a:ext cx="18710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+mj-lt"/>
                <a:ea typeface="+mj-ea"/>
                <a:cs typeface="+mj-cs"/>
              </a:rPr>
              <a:t>TEMPOS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="" xmlns:a16="http://schemas.microsoft.com/office/drawing/2014/main" id="{2405F71C-2117-4E1A-8918-647C3DB73A41}"/>
              </a:ext>
            </a:extLst>
          </p:cNvPr>
          <p:cNvSpPr/>
          <p:nvPr/>
        </p:nvSpPr>
        <p:spPr>
          <a:xfrm>
            <a:off x="4875268" y="2365782"/>
            <a:ext cx="18710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+mj-lt"/>
                <a:ea typeface="+mj-ea"/>
                <a:cs typeface="+mj-cs"/>
              </a:rPr>
              <a:t>ATIVIDADES</a:t>
            </a:r>
          </a:p>
        </p:txBody>
      </p:sp>
      <p:pic>
        <p:nvPicPr>
          <p:cNvPr id="85" name="Picture 2">
            <a:extLst>
              <a:ext uri="{FF2B5EF4-FFF2-40B4-BE49-F238E27FC236}">
                <a16:creationId xmlns="" xmlns:a16="http://schemas.microsoft.com/office/drawing/2014/main" id="{4D7A804F-52FC-4891-B188-41DFED70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720" y="3844359"/>
            <a:ext cx="73036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etângulo 85">
            <a:extLst>
              <a:ext uri="{FF2B5EF4-FFF2-40B4-BE49-F238E27FC236}">
                <a16:creationId xmlns="" xmlns:a16="http://schemas.microsoft.com/office/drawing/2014/main" id="{624DAF19-51A5-46C2-9EE3-3D04E98BF6FD}"/>
              </a:ext>
            </a:extLst>
          </p:cNvPr>
          <p:cNvSpPr/>
          <p:nvPr/>
        </p:nvSpPr>
        <p:spPr>
          <a:xfrm>
            <a:off x="4919375" y="4695779"/>
            <a:ext cx="18710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+mj-lt"/>
                <a:ea typeface="+mj-ea"/>
                <a:cs typeface="+mj-cs"/>
              </a:rPr>
              <a:t>APRENDIZADO</a:t>
            </a:r>
          </a:p>
        </p:txBody>
      </p:sp>
      <p:pic>
        <p:nvPicPr>
          <p:cNvPr id="87" name="Picture 3">
            <a:extLst>
              <a:ext uri="{FF2B5EF4-FFF2-40B4-BE49-F238E27FC236}">
                <a16:creationId xmlns="" xmlns:a16="http://schemas.microsoft.com/office/drawing/2014/main" id="{7759B3EB-BA5F-47C4-AFE9-40FC6BFF0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956" y="1532133"/>
            <a:ext cx="929455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Retângulo 87">
            <a:extLst>
              <a:ext uri="{FF2B5EF4-FFF2-40B4-BE49-F238E27FC236}">
                <a16:creationId xmlns="" xmlns:a16="http://schemas.microsoft.com/office/drawing/2014/main" id="{1DF549DB-BE56-4658-9F04-BCE26321F9C0}"/>
              </a:ext>
            </a:extLst>
          </p:cNvPr>
          <p:cNvSpPr/>
          <p:nvPr/>
        </p:nvSpPr>
        <p:spPr>
          <a:xfrm>
            <a:off x="8003218" y="2370527"/>
            <a:ext cx="18710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+mj-lt"/>
                <a:ea typeface="+mj-ea"/>
                <a:cs typeface="+mj-cs"/>
              </a:rPr>
              <a:t>MAQUINÁRIO</a:t>
            </a:r>
          </a:p>
        </p:txBody>
      </p:sp>
      <p:pic>
        <p:nvPicPr>
          <p:cNvPr id="89" name="Picture 4">
            <a:extLst>
              <a:ext uri="{FF2B5EF4-FFF2-40B4-BE49-F238E27FC236}">
                <a16:creationId xmlns="" xmlns:a16="http://schemas.microsoft.com/office/drawing/2014/main" id="{E33D2E82-63EF-4706-9919-2A057849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651" y="3844680"/>
            <a:ext cx="749011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="" xmlns:a16="http://schemas.microsoft.com/office/drawing/2014/main" id="{53193A2F-2BED-474A-8248-7134098C92F7}"/>
              </a:ext>
            </a:extLst>
          </p:cNvPr>
          <p:cNvSpPr/>
          <p:nvPr/>
        </p:nvSpPr>
        <p:spPr>
          <a:xfrm>
            <a:off x="8108631" y="4696100"/>
            <a:ext cx="18710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+mj-lt"/>
                <a:ea typeface="+mj-ea"/>
                <a:cs typeface="+mj-cs"/>
              </a:rPr>
              <a:t>ÁREA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="" xmlns:a16="http://schemas.microsoft.com/office/drawing/2014/main" id="{A556EEAE-897A-44BD-8D12-AD1E8A3A931F}"/>
              </a:ext>
            </a:extLst>
          </p:cNvPr>
          <p:cNvCxnSpPr/>
          <p:nvPr/>
        </p:nvCxnSpPr>
        <p:spPr>
          <a:xfrm>
            <a:off x="1609480" y="2765536"/>
            <a:ext cx="2146726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tângulo 91">
            <a:extLst>
              <a:ext uri="{FF2B5EF4-FFF2-40B4-BE49-F238E27FC236}">
                <a16:creationId xmlns="" xmlns:a16="http://schemas.microsoft.com/office/drawing/2014/main" id="{7B126EBA-73D5-4189-B251-AD499290072B}"/>
              </a:ext>
            </a:extLst>
          </p:cNvPr>
          <p:cNvSpPr/>
          <p:nvPr/>
        </p:nvSpPr>
        <p:spPr>
          <a:xfrm>
            <a:off x="1231415" y="2850897"/>
            <a:ext cx="290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 Narrow" panose="020B0606020202030204" pitchFamily="34" charset="0"/>
                <a:cs typeface="+mn-cs"/>
              </a:rPr>
              <a:t>Redução de </a:t>
            </a:r>
            <a:r>
              <a:rPr lang="pt-BR" b="1" dirty="0" smtClean="0">
                <a:solidFill>
                  <a:srgbClr val="92D050"/>
                </a:solidFill>
                <a:latin typeface="Arial Narrow" panose="020B0606020202030204" pitchFamily="34" charset="0"/>
              </a:rPr>
              <a:t>44</a:t>
            </a:r>
            <a:r>
              <a:rPr lang="pt-BR" b="1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% </a:t>
            </a:r>
            <a:endParaRPr lang="pt-BR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 Narrow" panose="020B0606020202030204" pitchFamily="34" charset="0"/>
                <a:cs typeface="+mn-cs"/>
              </a:rPr>
              <a:t>na movimentação do aluno</a:t>
            </a:r>
          </a:p>
        </p:txBody>
      </p:sp>
      <p:cxnSp>
        <p:nvCxnSpPr>
          <p:cNvPr id="93" name="Conector reto 92">
            <a:extLst>
              <a:ext uri="{FF2B5EF4-FFF2-40B4-BE49-F238E27FC236}">
                <a16:creationId xmlns="" xmlns:a16="http://schemas.microsoft.com/office/drawing/2014/main" id="{69727472-14FB-4909-9EF1-1671C7B655E4}"/>
              </a:ext>
            </a:extLst>
          </p:cNvPr>
          <p:cNvCxnSpPr/>
          <p:nvPr/>
        </p:nvCxnSpPr>
        <p:spPr>
          <a:xfrm>
            <a:off x="1609480" y="5077319"/>
            <a:ext cx="2146726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tângulo 93">
            <a:extLst>
              <a:ext uri="{FF2B5EF4-FFF2-40B4-BE49-F238E27FC236}">
                <a16:creationId xmlns="" xmlns:a16="http://schemas.microsoft.com/office/drawing/2014/main" id="{B5408643-E314-44F5-B48F-06B63FF6FB08}"/>
              </a:ext>
            </a:extLst>
          </p:cNvPr>
          <p:cNvSpPr/>
          <p:nvPr/>
        </p:nvSpPr>
        <p:spPr>
          <a:xfrm>
            <a:off x="1171154" y="5162680"/>
            <a:ext cx="3023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 Narrow" panose="020B0606020202030204" pitchFamily="34" charset="0"/>
                <a:cs typeface="+mn-cs"/>
              </a:rPr>
              <a:t>Redução de </a:t>
            </a:r>
            <a:r>
              <a:rPr lang="pt-BR" b="1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89</a:t>
            </a:r>
            <a:r>
              <a:rPr lang="pt-BR" b="1" dirty="0" smtClean="0">
                <a:solidFill>
                  <a:schemeClr val="accent6"/>
                </a:solidFill>
                <a:latin typeface="Arial Narrow" panose="020B0606020202030204" pitchFamily="34" charset="0"/>
                <a:cs typeface="+mn-cs"/>
              </a:rPr>
              <a:t>%</a:t>
            </a:r>
            <a:r>
              <a:rPr lang="pt-BR" dirty="0" smtClean="0">
                <a:latin typeface="Arial Narrow" panose="020B0606020202030204" pitchFamily="34" charset="0"/>
                <a:cs typeface="+mn-cs"/>
              </a:rPr>
              <a:t> </a:t>
            </a:r>
            <a:r>
              <a:rPr lang="pt-BR" dirty="0">
                <a:latin typeface="Arial Narrow" panose="020B0606020202030204" pitchFamily="34" charset="0"/>
                <a:cs typeface="+mn-cs"/>
              </a:rPr>
              <a:t>em atividades que não agregam valor</a:t>
            </a:r>
          </a:p>
        </p:txBody>
      </p:sp>
      <p:cxnSp>
        <p:nvCxnSpPr>
          <p:cNvPr id="95" name="Conector reto 94">
            <a:extLst>
              <a:ext uri="{FF2B5EF4-FFF2-40B4-BE49-F238E27FC236}">
                <a16:creationId xmlns="" xmlns:a16="http://schemas.microsoft.com/office/drawing/2014/main" id="{C6E1482E-240C-4AD5-AA62-9F39888B8A9C}"/>
              </a:ext>
            </a:extLst>
          </p:cNvPr>
          <p:cNvCxnSpPr/>
          <p:nvPr/>
        </p:nvCxnSpPr>
        <p:spPr>
          <a:xfrm>
            <a:off x="4737430" y="2762907"/>
            <a:ext cx="2146726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tângulo 95">
            <a:extLst>
              <a:ext uri="{FF2B5EF4-FFF2-40B4-BE49-F238E27FC236}">
                <a16:creationId xmlns="" xmlns:a16="http://schemas.microsoft.com/office/drawing/2014/main" id="{313D8D4C-410B-4AF7-BC69-AA2EF5EAD865}"/>
              </a:ext>
            </a:extLst>
          </p:cNvPr>
          <p:cNvSpPr/>
          <p:nvPr/>
        </p:nvSpPr>
        <p:spPr>
          <a:xfrm>
            <a:off x="4359365" y="2848268"/>
            <a:ext cx="290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 Narrow" panose="020B0606020202030204" pitchFamily="34" charset="0"/>
                <a:cs typeface="+mn-cs"/>
              </a:rPr>
              <a:t>Redução de </a:t>
            </a:r>
            <a:r>
              <a:rPr lang="pt-BR" b="1" dirty="0" smtClean="0">
                <a:solidFill>
                  <a:srgbClr val="92D050"/>
                </a:solidFill>
                <a:latin typeface="Arial Narrow" panose="020B0606020202030204" pitchFamily="34" charset="0"/>
              </a:rPr>
              <a:t>35</a:t>
            </a:r>
            <a:r>
              <a:rPr lang="pt-BR" b="1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%</a:t>
            </a:r>
            <a:r>
              <a:rPr lang="pt-BR" dirty="0" smtClean="0">
                <a:latin typeface="Arial Narrow" panose="020B0606020202030204" pitchFamily="34" charset="0"/>
                <a:cs typeface="+mn-cs"/>
              </a:rPr>
              <a:t> </a:t>
            </a:r>
            <a:r>
              <a:rPr lang="pt-BR" dirty="0">
                <a:latin typeface="Arial Narrow" panose="020B0606020202030204" pitchFamily="34" charset="0"/>
                <a:cs typeface="+mn-cs"/>
              </a:rPr>
              <a:t>das atividades que não agregam valor</a:t>
            </a:r>
          </a:p>
        </p:txBody>
      </p:sp>
      <p:cxnSp>
        <p:nvCxnSpPr>
          <p:cNvPr id="97" name="Conector reto 96">
            <a:extLst>
              <a:ext uri="{FF2B5EF4-FFF2-40B4-BE49-F238E27FC236}">
                <a16:creationId xmlns="" xmlns:a16="http://schemas.microsoft.com/office/drawing/2014/main" id="{1289A499-207D-418E-95EC-9FC5292A889C}"/>
              </a:ext>
            </a:extLst>
          </p:cNvPr>
          <p:cNvCxnSpPr/>
          <p:nvPr/>
        </p:nvCxnSpPr>
        <p:spPr>
          <a:xfrm>
            <a:off x="4781537" y="5075575"/>
            <a:ext cx="2146726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tângulo 97">
            <a:extLst>
              <a:ext uri="{FF2B5EF4-FFF2-40B4-BE49-F238E27FC236}">
                <a16:creationId xmlns="" xmlns:a16="http://schemas.microsoft.com/office/drawing/2014/main" id="{1717FC63-DC73-42EB-8F5C-899E510160C8}"/>
              </a:ext>
            </a:extLst>
          </p:cNvPr>
          <p:cNvSpPr/>
          <p:nvPr/>
        </p:nvSpPr>
        <p:spPr>
          <a:xfrm>
            <a:off x="4215291" y="5160936"/>
            <a:ext cx="3392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 Narrow" panose="020B0606020202030204" pitchFamily="34" charset="0"/>
                <a:cs typeface="+mn-cs"/>
              </a:rPr>
              <a:t>Aumento de </a:t>
            </a:r>
            <a:r>
              <a:rPr lang="pt-BR" b="1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55%</a:t>
            </a:r>
            <a:r>
              <a:rPr lang="pt-BR" b="1" dirty="0" smtClean="0">
                <a:latin typeface="Arial Narrow" panose="020B0606020202030204" pitchFamily="34" charset="0"/>
              </a:rPr>
              <a:t> </a:t>
            </a:r>
            <a:endParaRPr lang="pt-BR" b="1" dirty="0">
              <a:latin typeface="Arial Narrow" panose="020B060602020203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 Narrow" panose="020B0606020202030204" pitchFamily="34" charset="0"/>
                <a:cs typeface="+mn-cs"/>
              </a:rPr>
              <a:t>nas atividades que agregam valor</a:t>
            </a:r>
          </a:p>
        </p:txBody>
      </p:sp>
      <p:cxnSp>
        <p:nvCxnSpPr>
          <p:cNvPr id="99" name="Conector reto 98">
            <a:extLst>
              <a:ext uri="{FF2B5EF4-FFF2-40B4-BE49-F238E27FC236}">
                <a16:creationId xmlns="" xmlns:a16="http://schemas.microsoft.com/office/drawing/2014/main" id="{C0D12877-B332-457C-AF03-F13C9D3D5B5E}"/>
              </a:ext>
            </a:extLst>
          </p:cNvPr>
          <p:cNvCxnSpPr/>
          <p:nvPr/>
        </p:nvCxnSpPr>
        <p:spPr>
          <a:xfrm>
            <a:off x="7865380" y="2765536"/>
            <a:ext cx="2146726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tângulo 99">
            <a:extLst>
              <a:ext uri="{FF2B5EF4-FFF2-40B4-BE49-F238E27FC236}">
                <a16:creationId xmlns="" xmlns:a16="http://schemas.microsoft.com/office/drawing/2014/main" id="{FD9A3BCF-EC35-4CAC-8504-9096ECC480D1}"/>
              </a:ext>
            </a:extLst>
          </p:cNvPr>
          <p:cNvSpPr/>
          <p:nvPr/>
        </p:nvSpPr>
        <p:spPr>
          <a:xfrm>
            <a:off x="7487315" y="2850897"/>
            <a:ext cx="290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 Narrow" panose="020B0606020202030204" pitchFamily="34" charset="0"/>
                <a:cs typeface="+mn-cs"/>
              </a:rPr>
              <a:t>Economia de </a:t>
            </a:r>
            <a:r>
              <a:rPr lang="pt-BR" b="1" dirty="0" smtClean="0">
                <a:solidFill>
                  <a:schemeClr val="accent6"/>
                </a:solidFill>
                <a:latin typeface="Arial Narrow" panose="020B0606020202030204" pitchFamily="34" charset="0"/>
                <a:cs typeface="+mn-cs"/>
              </a:rPr>
              <a:t>R$55000</a:t>
            </a:r>
            <a:r>
              <a:rPr lang="pt-BR" dirty="0" smtClean="0">
                <a:latin typeface="Arial Narrow" panose="020B0606020202030204" pitchFamily="34" charset="0"/>
                <a:cs typeface="+mn-cs"/>
              </a:rPr>
              <a:t> </a:t>
            </a:r>
            <a:r>
              <a:rPr lang="pt-BR" dirty="0">
                <a:latin typeface="Arial Narrow" panose="020B0606020202030204" pitchFamily="34" charset="0"/>
              </a:rPr>
              <a:t/>
            </a:r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>
                <a:latin typeface="Arial Narrow" panose="020B0606020202030204" pitchFamily="34" charset="0"/>
                <a:cs typeface="+mn-cs"/>
              </a:rPr>
              <a:t>com a redução de máquinas</a:t>
            </a:r>
          </a:p>
        </p:txBody>
      </p:sp>
      <p:cxnSp>
        <p:nvCxnSpPr>
          <p:cNvPr id="101" name="Conector reto 100">
            <a:extLst>
              <a:ext uri="{FF2B5EF4-FFF2-40B4-BE49-F238E27FC236}">
                <a16:creationId xmlns="" xmlns:a16="http://schemas.microsoft.com/office/drawing/2014/main" id="{A1C3409E-C0BF-41E2-A7AD-155F98F1C66D}"/>
              </a:ext>
            </a:extLst>
          </p:cNvPr>
          <p:cNvCxnSpPr/>
          <p:nvPr/>
        </p:nvCxnSpPr>
        <p:spPr>
          <a:xfrm>
            <a:off x="7970793" y="5073780"/>
            <a:ext cx="2146726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tângulo 101">
            <a:extLst>
              <a:ext uri="{FF2B5EF4-FFF2-40B4-BE49-F238E27FC236}">
                <a16:creationId xmlns="" xmlns:a16="http://schemas.microsoft.com/office/drawing/2014/main" id="{4A79462A-B250-4A11-A15C-B400EEBF406B}"/>
              </a:ext>
            </a:extLst>
          </p:cNvPr>
          <p:cNvSpPr/>
          <p:nvPr/>
        </p:nvSpPr>
        <p:spPr>
          <a:xfrm>
            <a:off x="7592728" y="5159141"/>
            <a:ext cx="290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 Narrow" panose="020B0606020202030204" pitchFamily="34" charset="0"/>
                <a:cs typeface="+mn-cs"/>
              </a:rPr>
              <a:t>Ganho de </a:t>
            </a:r>
            <a:r>
              <a:rPr lang="pt-BR" b="1" dirty="0" smtClean="0">
                <a:solidFill>
                  <a:schemeClr val="accent6"/>
                </a:solidFill>
                <a:latin typeface="Arial Narrow" panose="020B0606020202030204" pitchFamily="34" charset="0"/>
                <a:cs typeface="+mn-cs"/>
              </a:rPr>
              <a:t>R$98000</a:t>
            </a:r>
            <a:r>
              <a:rPr lang="pt-BR" dirty="0" smtClean="0">
                <a:latin typeface="Arial Narrow" panose="020B0606020202030204" pitchFamily="34" charset="0"/>
                <a:cs typeface="+mn-cs"/>
              </a:rPr>
              <a:t> </a:t>
            </a:r>
            <a:endParaRPr lang="pt-BR" dirty="0">
              <a:latin typeface="Arial Narrow" panose="020B0606020202030204" pitchFamily="34" charset="0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latin typeface="Arial Narrow" panose="020B0606020202030204" pitchFamily="34" charset="0"/>
                <a:cs typeface="+mn-cs"/>
              </a:rPr>
              <a:t>com a redução de área utilizada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93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/>
      <p:bldP spid="86" grpId="0"/>
      <p:bldP spid="88" grpId="0"/>
      <p:bldP spid="90" grpId="0"/>
      <p:bldP spid="92" grpId="0"/>
      <p:bldP spid="94" grpId="0"/>
      <p:bldP spid="96" grpId="0"/>
      <p:bldP spid="98" grpId="0"/>
      <p:bldP spid="100" grpId="0"/>
      <p:bldP spid="10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Laboratório antes e depois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="" xmlns:a16="http://schemas.microsoft.com/office/drawing/2014/main" id="{37E0CD20-DB57-4915-AB96-8C4A7CE5F40E}"/>
              </a:ext>
            </a:extLst>
          </p:cNvPr>
          <p:cNvSpPr/>
          <p:nvPr/>
        </p:nvSpPr>
        <p:spPr>
          <a:xfrm>
            <a:off x="2535830" y="5247863"/>
            <a:ext cx="979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Antes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="" xmlns:a16="http://schemas.microsoft.com/office/drawing/2014/main" id="{16D9191F-506D-431A-A970-D7C3ED343B60}"/>
              </a:ext>
            </a:extLst>
          </p:cNvPr>
          <p:cNvSpPr/>
          <p:nvPr/>
        </p:nvSpPr>
        <p:spPr>
          <a:xfrm>
            <a:off x="8331324" y="5235885"/>
            <a:ext cx="979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Depois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7261D190-8F9C-4276-AE91-5BD976B22331}"/>
              </a:ext>
            </a:extLst>
          </p:cNvPr>
          <p:cNvSpPr/>
          <p:nvPr/>
        </p:nvSpPr>
        <p:spPr>
          <a:xfrm>
            <a:off x="512798" y="1943244"/>
            <a:ext cx="5280489" cy="2982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antes e depois.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DF27FAD1-3129-4BD0-9137-5964C4978325}"/>
              </a:ext>
            </a:extLst>
          </p:cNvPr>
          <p:cNvSpPr/>
          <p:nvPr/>
        </p:nvSpPr>
        <p:spPr>
          <a:xfrm>
            <a:off x="6190690" y="1919399"/>
            <a:ext cx="5280489" cy="2982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antes e depois.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r="-2847" b="-4223"/>
          <a:stretch/>
        </p:blipFill>
        <p:spPr>
          <a:xfrm>
            <a:off x="525498" y="1676400"/>
            <a:ext cx="5494302" cy="37921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3" t="22073" r="11379" b="23853"/>
          <a:stretch/>
        </p:blipFill>
        <p:spPr>
          <a:xfrm>
            <a:off x="6019800" y="1651000"/>
            <a:ext cx="5810810" cy="3708400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26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Melhorias pontuais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32990167-FBA9-4EAF-8951-060EC5C862B3}"/>
              </a:ext>
            </a:extLst>
          </p:cNvPr>
          <p:cNvSpPr/>
          <p:nvPr/>
        </p:nvSpPr>
        <p:spPr>
          <a:xfrm>
            <a:off x="441218" y="4686847"/>
            <a:ext cx="3267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Disposição ferramentas</a:t>
            </a:r>
            <a:endParaRPr lang="pt-BR" sz="2000" b="1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E14FCCFB-B9EC-4F67-93D2-58487B0F29F5}"/>
              </a:ext>
            </a:extLst>
          </p:cNvPr>
          <p:cNvSpPr/>
          <p:nvPr/>
        </p:nvSpPr>
        <p:spPr>
          <a:xfrm>
            <a:off x="4462166" y="4686847"/>
            <a:ext cx="3267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Introdução pastilhas de metal duro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DDFFDDF1-EEE0-4002-80B1-853D554033DC}"/>
              </a:ext>
            </a:extLst>
          </p:cNvPr>
          <p:cNvSpPr/>
          <p:nvPr/>
        </p:nvSpPr>
        <p:spPr>
          <a:xfrm>
            <a:off x="8483117" y="4601121"/>
            <a:ext cx="326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Dispositivos no Torno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04F82389-46D9-4DF8-81F5-A5A49B0C6580}"/>
              </a:ext>
            </a:extLst>
          </p:cNvPr>
          <p:cNvSpPr/>
          <p:nvPr/>
        </p:nvSpPr>
        <p:spPr>
          <a:xfrm>
            <a:off x="441218" y="2131890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de melhorias pontuais, como pintura, quadro de ferramentas, etc.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403475F3-9B6B-4350-9BA2-711FFE20B4BA}"/>
              </a:ext>
            </a:extLst>
          </p:cNvPr>
          <p:cNvSpPr/>
          <p:nvPr/>
        </p:nvSpPr>
        <p:spPr>
          <a:xfrm>
            <a:off x="4462170" y="2105074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de melhorias pontuais, como pintura, quadro de ferramentas, etc.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FCD3D82F-096E-4A0B-A74A-C5B221CFA9A2}"/>
              </a:ext>
            </a:extLst>
          </p:cNvPr>
          <p:cNvSpPr/>
          <p:nvPr/>
        </p:nvSpPr>
        <p:spPr>
          <a:xfrm>
            <a:off x="8483122" y="2105073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de melhorias pontuais, como pintura, quadro de ferramentas, etc.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" y="1740447"/>
            <a:ext cx="4047067" cy="30353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23" y="1750477"/>
            <a:ext cx="4005777" cy="30043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21" y="1796714"/>
            <a:ext cx="3739209" cy="2804407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49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Melhorias pontuais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32990167-FBA9-4EAF-8951-060EC5C862B3}"/>
              </a:ext>
            </a:extLst>
          </p:cNvPr>
          <p:cNvSpPr/>
          <p:nvPr/>
        </p:nvSpPr>
        <p:spPr>
          <a:xfrm>
            <a:off x="441218" y="4686847"/>
            <a:ext cx="3267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Placas de 4 castanhas na área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E14FCCFB-B9EC-4F67-93D2-58487B0F29F5}"/>
              </a:ext>
            </a:extLst>
          </p:cNvPr>
          <p:cNvSpPr/>
          <p:nvPr/>
        </p:nvSpPr>
        <p:spPr>
          <a:xfrm>
            <a:off x="4462166" y="4686847"/>
            <a:ext cx="3267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Instrumentos de medição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DDFFDDF1-EEE0-4002-80B1-853D554033DC}"/>
              </a:ext>
            </a:extLst>
          </p:cNvPr>
          <p:cNvSpPr/>
          <p:nvPr/>
        </p:nvSpPr>
        <p:spPr>
          <a:xfrm>
            <a:off x="8483117" y="4601121"/>
            <a:ext cx="32676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Bancada para 6 postos de trabalho</a:t>
            </a:r>
            <a:endParaRPr lang="pt-BR" sz="2000" b="1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04F82389-46D9-4DF8-81F5-A5A49B0C6580}"/>
              </a:ext>
            </a:extLst>
          </p:cNvPr>
          <p:cNvSpPr/>
          <p:nvPr/>
        </p:nvSpPr>
        <p:spPr>
          <a:xfrm>
            <a:off x="441218" y="2131890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de melhorias pontuais, como pintura, quadro de ferramentas, etc.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403475F3-9B6B-4350-9BA2-711FFE20B4BA}"/>
              </a:ext>
            </a:extLst>
          </p:cNvPr>
          <p:cNvSpPr/>
          <p:nvPr/>
        </p:nvSpPr>
        <p:spPr>
          <a:xfrm>
            <a:off x="4462170" y="2105074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de melhorias pontuais, como pintura, quadro de ferramentas, etc.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FCD3D82F-096E-4A0B-A74A-C5B221CFA9A2}"/>
              </a:ext>
            </a:extLst>
          </p:cNvPr>
          <p:cNvSpPr/>
          <p:nvPr/>
        </p:nvSpPr>
        <p:spPr>
          <a:xfrm>
            <a:off x="8483122" y="2105073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de melhorias pontuais, como pintura, quadro de ferramentas, etc.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4" y="1890960"/>
            <a:ext cx="3656636" cy="274247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61" y="1906930"/>
            <a:ext cx="3635342" cy="272650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831" y="1906930"/>
            <a:ext cx="3580369" cy="2685277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1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EXPANSÃO DA CULTURA LEAN NA ESCOLA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Adequação do trabalho realizado no setor de USINAGEM para outras áreas.</a:t>
            </a: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6" y="580072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0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Quais pontos de melhoria vamos observar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344" y="1504951"/>
            <a:ext cx="10972464" cy="379448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O </a:t>
            </a:r>
            <a:r>
              <a:rPr lang="pt-BR" b="1" dirty="0" err="1" smtClean="0"/>
              <a:t>lay</a:t>
            </a:r>
            <a:r>
              <a:rPr lang="pt-BR" b="1" dirty="0" smtClean="0"/>
              <a:t> out é racional ?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As ferramentas e dispositivos estão em fácil localização e visualização?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Temos ferramentas necessárias para todos alunos ?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A atividade prática foi planejada antecipadamente e disponibilizado para o aluno, desenhos, projetos, </a:t>
            </a:r>
            <a:r>
              <a:rPr lang="pt-BR" b="1" dirty="0" err="1" smtClean="0"/>
              <a:t>check</a:t>
            </a:r>
            <a:r>
              <a:rPr lang="pt-BR" b="1" dirty="0" smtClean="0"/>
              <a:t> </a:t>
            </a:r>
            <a:r>
              <a:rPr lang="pt-BR" b="1" dirty="0" err="1" smtClean="0"/>
              <a:t>list</a:t>
            </a:r>
            <a:r>
              <a:rPr lang="pt-BR" b="1" dirty="0" smtClean="0"/>
              <a:t> etc...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Existe desperdício de tempo ?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As máquinas, componentes kits didáticos necessitam manutenção ?</a:t>
            </a:r>
            <a:endParaRPr lang="pt-BR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3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Metodologia SENAI na aplicação do Lean Educacional.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="" xmlns:a16="http://schemas.microsoft.com/office/drawing/2014/main" id="{8C94E25C-2A9A-4138-8975-97446B868AC7}"/>
              </a:ext>
            </a:extLst>
          </p:cNvPr>
          <p:cNvSpPr/>
          <p:nvPr/>
        </p:nvSpPr>
        <p:spPr>
          <a:xfrm>
            <a:off x="369074" y="1485286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Metodologia aplicada: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="" xmlns:a16="http://schemas.microsoft.com/office/drawing/2014/main" id="{12BBC00B-B12F-401A-906B-55497E1EEB74}"/>
              </a:ext>
            </a:extLst>
          </p:cNvPr>
          <p:cNvSpPr/>
          <p:nvPr/>
        </p:nvSpPr>
        <p:spPr>
          <a:xfrm>
            <a:off x="369073" y="1896888"/>
            <a:ext cx="114386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O processo consiste na evolução de 5 etapas compreendidas entre T0 e T4.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566988"/>
            <a:ext cx="67627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59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6737" y="122238"/>
            <a:ext cx="10806114" cy="915987"/>
          </a:xfrm>
        </p:spPr>
        <p:txBody>
          <a:bodyPr/>
          <a:lstStyle/>
          <a:p>
            <a:r>
              <a:rPr lang="pt-BR" dirty="0" smtClean="0"/>
              <a:t>CALENDÁRIO DAS AÇÕES PROPOSTAS</a:t>
            </a:r>
            <a:endParaRPr lang="pt-BR" dirty="0"/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774447"/>
            <a:ext cx="6777037" cy="524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8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F0890DB8-6F20-4558-97C2-8E5803D76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608" y="1828800"/>
            <a:ext cx="10504392" cy="2333625"/>
          </a:xfrm>
        </p:spPr>
        <p:txBody>
          <a:bodyPr/>
          <a:lstStyle/>
          <a:p>
            <a:pPr algn="ctr"/>
            <a:r>
              <a:rPr lang="pt-BR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pt-BR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A PERFEIÇÃO não se alcança, mas PERSEGUE-SE.”</a:t>
            </a: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6" y="580072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7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PADRONIZAÇÃO DAS ATVIDADES PRÁTICAS DE TORNEARIA</a:t>
            </a:r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31686"/>
              </p:ext>
            </p:extLst>
          </p:nvPr>
        </p:nvGraphicFramePr>
        <p:xfrm>
          <a:off x="1315145" y="1402613"/>
          <a:ext cx="4318485" cy="41631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2857"/>
                <a:gridCol w="428279"/>
                <a:gridCol w="428279"/>
                <a:gridCol w="428279"/>
                <a:gridCol w="428279"/>
                <a:gridCol w="267675"/>
                <a:gridCol w="428279"/>
                <a:gridCol w="428279"/>
                <a:gridCol w="428279"/>
              </a:tblGrid>
              <a:tr h="38454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 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FOLHA DE OPERAÇÃO PADRÃO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IMAGEM DA PEÇA À SER TRABALHADA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ITEM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OPERAÇÃO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rowSpan="26" gridSpan="3"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rowSpan="26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6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Facear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4905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Traçar 3 centros nas faces do material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3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Marcar centro com punção de Bico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4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Fazer furo de centro na furadeira de coluna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5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Trocar placa universal pela de arraste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6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Prender Grampo de arraste no material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7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Posicionar o material entre pontas utilizando o furo central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8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Tornear para Ø49,34 mm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9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Tornear para Ø28,88 mm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4905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Retira a peça e posicionar outro lado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Tornear para Ø29,88 mm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Posicionar a peça  entre pontas utilizando o furo de centro lateral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13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Centralizar ferramenta de Canal e tornear para  Ø24,44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14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3"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Posicionar a peça  entre pontas utilizando o outro de centro furo de centro lateral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15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3" gridSpan="4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Tornear  canal  para  Ø24,88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16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Realizar chanfros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 gridSpan="9">
                  <a:txBody>
                    <a:bodyPr/>
                    <a:lstStyle/>
                    <a:p>
                      <a:pPr algn="l" fontAlgn="t"/>
                      <a:r>
                        <a:rPr lang="pt-BR" sz="600" u="none" strike="noStrike">
                          <a:effectLst/>
                        </a:rPr>
                        <a:t>OBSERVAÇÕES :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4066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10" y="1449092"/>
            <a:ext cx="555007" cy="3405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229" y="2112491"/>
            <a:ext cx="1874199" cy="11421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060" y="3487759"/>
            <a:ext cx="1073811" cy="927663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206575"/>
              </p:ext>
            </p:extLst>
          </p:nvPr>
        </p:nvGraphicFramePr>
        <p:xfrm>
          <a:off x="6349632" y="1449092"/>
          <a:ext cx="4692910" cy="40915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142"/>
                <a:gridCol w="465412"/>
                <a:gridCol w="465412"/>
                <a:gridCol w="465412"/>
                <a:gridCol w="465412"/>
                <a:gridCol w="290884"/>
                <a:gridCol w="465412"/>
                <a:gridCol w="465412"/>
                <a:gridCol w="465412"/>
              </a:tblGrid>
              <a:tr h="52478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 dirty="0">
                          <a:effectLst/>
                        </a:rPr>
                        <a:t> 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FOLHA DE OPERAÇÃO PADRÃO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1040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IMAGEM DA PEÇA À SER TRABALHADA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13614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ITEM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OPERAÇÃO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rowSpan="18" gridSpan="3"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rowSpan="18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18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Facear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Executar furo de Centro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3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Cilindrar para Ø42 mm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4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Cilindrar para Ø24 mm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5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Tornear tronco de cone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902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6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Fazer Canal Ø20 mm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7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Abertura de Rosca M24x1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8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Tornear Canal em perfil "V"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9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Quebrar cantos vivos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9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Retirar peça, trocar a placa universal pela de 4 castanhas independente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4033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Prender a peça na placa de 4 castanhas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Tornear Excêntrico com Ø27 mm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902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Fazer Canal Ø23 mm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13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Abertura de Rosca M27x1,5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14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Quebrar cantos vivos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17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3614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979240">
                <a:tc gridSpan="9">
                  <a:txBody>
                    <a:bodyPr/>
                    <a:lstStyle/>
                    <a:p>
                      <a:pPr algn="l" fontAlgn="t"/>
                      <a:r>
                        <a:rPr lang="pt-BR" sz="600" u="none" strike="noStrike" dirty="0">
                          <a:effectLst/>
                        </a:rPr>
                        <a:t>OBSERVAÇÕES :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27" y="1490886"/>
            <a:ext cx="614362" cy="3960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79" y="2456374"/>
            <a:ext cx="1930675" cy="12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3" y="2967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3" y="784632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Coletas de </a:t>
            </a: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dados</a:t>
            </a: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="" xmlns:a16="http://schemas.microsoft.com/office/drawing/2014/main" id="{8C94E25C-2A9A-4138-8975-97446B868AC7}"/>
              </a:ext>
            </a:extLst>
          </p:cNvPr>
          <p:cNvSpPr/>
          <p:nvPr/>
        </p:nvSpPr>
        <p:spPr>
          <a:xfrm>
            <a:off x="369074" y="1121588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Realização das coletas no Gemba: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="" xmlns:a16="http://schemas.microsoft.com/office/drawing/2014/main" id="{12BBC00B-B12F-401A-906B-55497E1EEB74}"/>
              </a:ext>
            </a:extLst>
          </p:cNvPr>
          <p:cNvSpPr/>
          <p:nvPr/>
        </p:nvSpPr>
        <p:spPr>
          <a:xfrm>
            <a:off x="369074" y="1444206"/>
            <a:ext cx="11822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Macro Fluxo de Aprendizado: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D842344C-1E7E-44A9-AD34-AEED3CCD5F64}"/>
              </a:ext>
            </a:extLst>
          </p:cNvPr>
          <p:cNvSpPr/>
          <p:nvPr/>
        </p:nvSpPr>
        <p:spPr>
          <a:xfrm>
            <a:off x="369073" y="1844316"/>
            <a:ext cx="7325835" cy="4026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MFA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CCF71168-B1C1-47FD-BFE7-ECE5A9D73931}"/>
              </a:ext>
            </a:extLst>
          </p:cNvPr>
          <p:cNvSpPr/>
          <p:nvPr/>
        </p:nvSpPr>
        <p:spPr>
          <a:xfrm>
            <a:off x="7959173" y="2550445"/>
            <a:ext cx="3583469" cy="3320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de um ou mais membros da equipe construindo o MFA. Podendo ser no computador ou na mesa. 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É interessante que apareça o que eles estão fazendo: Gráfico, planilha, etc.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89" y="1906293"/>
            <a:ext cx="4965556" cy="392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" r="1396"/>
          <a:stretch/>
        </p:blipFill>
        <p:spPr>
          <a:xfrm>
            <a:off x="7797249" y="2550445"/>
            <a:ext cx="4333388" cy="3320269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8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2967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6138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Diagrama de Espaguete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815C16D3-A4FC-4D92-AFC9-91B94DC43EC3}"/>
              </a:ext>
            </a:extLst>
          </p:cNvPr>
          <p:cNvSpPr/>
          <p:nvPr/>
        </p:nvSpPr>
        <p:spPr>
          <a:xfrm>
            <a:off x="662608" y="1317355"/>
            <a:ext cx="5247537" cy="4314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 Diagrama de Espaguete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65FDEC29-73C6-4143-9C34-4ECA0998A6EF}"/>
              </a:ext>
            </a:extLst>
          </p:cNvPr>
          <p:cNvSpPr/>
          <p:nvPr/>
        </p:nvSpPr>
        <p:spPr>
          <a:xfrm>
            <a:off x="6080626" y="1797646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Movimentação: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29B3DC01-00B0-433A-A845-179461869671}"/>
              </a:ext>
            </a:extLst>
          </p:cNvPr>
          <p:cNvSpPr/>
          <p:nvPr/>
        </p:nvSpPr>
        <p:spPr>
          <a:xfrm>
            <a:off x="5910145" y="2198519"/>
            <a:ext cx="5725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O tempo em que o aluno passa movimentando é considerado desperdício, pois não estamos atingindo o objeto que agrega valor ao nosso cliente: O Aprendizado!</a:t>
            </a:r>
          </a:p>
        </p:txBody>
      </p:sp>
      <p:graphicFrame>
        <p:nvGraphicFramePr>
          <p:cNvPr id="12" name="Tabela 11">
            <a:extLst>
              <a:ext uri="{FF2B5EF4-FFF2-40B4-BE49-F238E27FC236}">
                <a16:creationId xmlns="" xmlns:a16="http://schemas.microsoft.com/office/drawing/2014/main" id="{9A0E8307-EA77-4D96-953F-400131402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59997"/>
              </p:ext>
            </p:extLst>
          </p:nvPr>
        </p:nvGraphicFramePr>
        <p:xfrm>
          <a:off x="6298957" y="3698514"/>
          <a:ext cx="49185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517">
                  <a:extLst>
                    <a:ext uri="{9D8B030D-6E8A-4147-A177-3AD203B41FA5}">
                      <a16:colId xmlns="" xmlns:a16="http://schemas.microsoft.com/office/drawing/2014/main" val="366591900"/>
                    </a:ext>
                  </a:extLst>
                </a:gridCol>
                <a:gridCol w="1539807">
                  <a:extLst>
                    <a:ext uri="{9D8B030D-6E8A-4147-A177-3AD203B41FA5}">
                      <a16:colId xmlns="" xmlns:a16="http://schemas.microsoft.com/office/drawing/2014/main" val="38066685"/>
                    </a:ext>
                  </a:extLst>
                </a:gridCol>
                <a:gridCol w="1667219">
                  <a:extLst>
                    <a:ext uri="{9D8B030D-6E8A-4147-A177-3AD203B41FA5}">
                      <a16:colId xmlns="" xmlns:a16="http://schemas.microsoft.com/office/drawing/2014/main" val="38707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Durante aula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Todo Curso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189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Distância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264 </a:t>
                      </a:r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26400m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93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14’30” </a:t>
                      </a:r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14:30 </a:t>
                      </a:r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1342180"/>
                  </a:ext>
                </a:extLst>
              </a:tr>
            </a:tbl>
          </a:graphicData>
        </a:graphic>
      </p:graphicFrame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807842"/>
              </p:ext>
            </p:extLst>
          </p:nvPr>
        </p:nvGraphicFramePr>
        <p:xfrm>
          <a:off x="1301858" y="1336433"/>
          <a:ext cx="3758339" cy="428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Documento" r:id="rId4" imgW="7280266" imgH="8294837" progId="Word.Document.12">
                  <p:embed/>
                </p:oleObj>
              </mc:Choice>
              <mc:Fallback>
                <p:oleObj name="Documento" r:id="rId4" imgW="7280266" imgH="829483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1858" y="1336433"/>
                        <a:ext cx="3758339" cy="4281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7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90230" y="172807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85367" y="655394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Análise de Valor Agregado – </a:t>
            </a:r>
            <a:r>
              <a:rPr lang="pt-BR" sz="2000" dirty="0" err="1">
                <a:solidFill>
                  <a:srgbClr val="133A5E"/>
                </a:solidFill>
                <a:latin typeface="Arial Narrow" panose="020B0606020202030204" pitchFamily="34" charset="0"/>
              </a:rPr>
              <a:t>Qtd</a:t>
            </a: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 de atividades.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DBB90935-3F7D-41D4-BBD6-039C9A692C86}"/>
              </a:ext>
            </a:extLst>
          </p:cNvPr>
          <p:cNvSpPr/>
          <p:nvPr/>
        </p:nvSpPr>
        <p:spPr>
          <a:xfrm>
            <a:off x="385367" y="1055504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Atividades: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9E7562A0-F420-42F0-A5F4-2D6FFE0607B6}"/>
              </a:ext>
            </a:extLst>
          </p:cNvPr>
          <p:cNvSpPr/>
          <p:nvPr/>
        </p:nvSpPr>
        <p:spPr>
          <a:xfrm>
            <a:off x="369074" y="1446943"/>
            <a:ext cx="11822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Resultado da classificação das atividades (quantidade) exercidas pelo aluno nas aulas prática: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EF964A45-04F4-4AC6-9CB9-2A27258567F4}"/>
              </a:ext>
            </a:extLst>
          </p:cNvPr>
          <p:cNvSpPr/>
          <p:nvPr/>
        </p:nvSpPr>
        <p:spPr>
          <a:xfrm>
            <a:off x="369073" y="5283194"/>
            <a:ext cx="1147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O gráfico em questão apresenta em % a quantidade de atividades desenvolvidas pelos alunos, classificadas como </a:t>
            </a:r>
            <a:r>
              <a:rPr lang="pt-BR" sz="20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Agregam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,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Não Agregam 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e </a:t>
            </a:r>
            <a:r>
              <a:rPr lang="pt-BR" sz="2000" b="1" dirty="0">
                <a:solidFill>
                  <a:srgbClr val="F3A127"/>
                </a:solidFill>
                <a:latin typeface="Arial Narrow" panose="020B0606020202030204" pitchFamily="34" charset="0"/>
              </a:rPr>
              <a:t>Incidental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.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="" xmlns:a16="http://schemas.microsoft.com/office/drawing/2014/main" id="{6FFA3061-7C05-4E22-87F9-9E15DD443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18218"/>
              </p:ext>
            </p:extLst>
          </p:nvPr>
        </p:nvGraphicFramePr>
        <p:xfrm>
          <a:off x="7060757" y="2796454"/>
          <a:ext cx="4885898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844">
                  <a:extLst>
                    <a:ext uri="{9D8B030D-6E8A-4147-A177-3AD203B41FA5}">
                      <a16:colId xmlns="" xmlns:a16="http://schemas.microsoft.com/office/drawing/2014/main" val="4215316456"/>
                    </a:ext>
                  </a:extLst>
                </a:gridCol>
                <a:gridCol w="1692322">
                  <a:extLst>
                    <a:ext uri="{9D8B030D-6E8A-4147-A177-3AD203B41FA5}">
                      <a16:colId xmlns="" xmlns:a16="http://schemas.microsoft.com/office/drawing/2014/main" val="3435678112"/>
                    </a:ext>
                  </a:extLst>
                </a:gridCol>
                <a:gridCol w="1637732">
                  <a:extLst>
                    <a:ext uri="{9D8B030D-6E8A-4147-A177-3AD203B41FA5}">
                      <a16:colId xmlns="" xmlns:a16="http://schemas.microsoft.com/office/drawing/2014/main" val="866650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Quantidade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Percentual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734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accent6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54%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88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Não 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06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33%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0041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3A127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Incidental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08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14%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0626311"/>
                  </a:ext>
                </a:extLst>
              </a:tr>
            </a:tbl>
          </a:graphicData>
        </a:graphic>
      </p:graphicFrame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695CAC9B-15CB-4B1F-A805-26183C8BBD70}"/>
              </a:ext>
            </a:extLst>
          </p:cNvPr>
          <p:cNvSpPr/>
          <p:nvPr/>
        </p:nvSpPr>
        <p:spPr>
          <a:xfrm>
            <a:off x="898902" y="1929538"/>
            <a:ext cx="5315918" cy="3353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402019"/>
              </p:ext>
            </p:extLst>
          </p:nvPr>
        </p:nvGraphicFramePr>
        <p:xfrm>
          <a:off x="1997624" y="1867732"/>
          <a:ext cx="2233413" cy="3393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Planilha" r:id="rId4" imgW="6600698" imgH="10029960" progId="Excel.Sheet.12">
                  <p:embed/>
                </p:oleObj>
              </mc:Choice>
              <mc:Fallback>
                <p:oleObj name="Planilha" r:id="rId4" imgW="6600698" imgH="10029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7624" y="1867732"/>
                        <a:ext cx="2233413" cy="3393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20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</a:rPr>
              <a:t>Análise de Valor Agregado – Tempo.</a:t>
            </a:r>
            <a:endParaRPr lang="pt-BR" sz="2000" dirty="0"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DBB90935-3F7D-41D4-BBD6-039C9A692C86}"/>
              </a:ext>
            </a:extLst>
          </p:cNvPr>
          <p:cNvSpPr/>
          <p:nvPr/>
        </p:nvSpPr>
        <p:spPr>
          <a:xfrm>
            <a:off x="369074" y="1455614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Tempos: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9E7562A0-F420-42F0-A5F4-2D6FFE0607B6}"/>
              </a:ext>
            </a:extLst>
          </p:cNvPr>
          <p:cNvSpPr/>
          <p:nvPr/>
        </p:nvSpPr>
        <p:spPr>
          <a:xfrm>
            <a:off x="369073" y="1867216"/>
            <a:ext cx="9252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Resultado dos tempos desprendidos nas atividades exercidas pelo aluno nas aulas prática: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EF964A45-04F4-4AC6-9CB9-2A27258567F4}"/>
              </a:ext>
            </a:extLst>
          </p:cNvPr>
          <p:cNvSpPr/>
          <p:nvPr/>
        </p:nvSpPr>
        <p:spPr>
          <a:xfrm>
            <a:off x="369073" y="5296446"/>
            <a:ext cx="1147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O gráfico em questão apresenta o tempo das atividades desenvolvidas pelos alunos, classificadas como </a:t>
            </a:r>
            <a:b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accent6"/>
                </a:solidFill>
                <a:latin typeface="Arial Narrow" panose="020B0606020202030204" pitchFamily="34" charset="0"/>
              </a:rPr>
              <a:t>Agregam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,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Não Agregam 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e </a:t>
            </a:r>
            <a:r>
              <a:rPr lang="pt-BR" sz="2000" b="1" dirty="0">
                <a:solidFill>
                  <a:srgbClr val="F3A127"/>
                </a:solidFill>
                <a:latin typeface="Arial Narrow" panose="020B0606020202030204" pitchFamily="34" charset="0"/>
              </a:rPr>
              <a:t>Incidental</a:t>
            </a: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47CA188E-5095-4F5F-9264-5592D6AAD390}"/>
              </a:ext>
            </a:extLst>
          </p:cNvPr>
          <p:cNvSpPr/>
          <p:nvPr/>
        </p:nvSpPr>
        <p:spPr>
          <a:xfrm>
            <a:off x="809834" y="2644853"/>
            <a:ext cx="4400549" cy="2401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gráfico de barras, tempo das atividades.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Análise de Valor agregado.</a:t>
            </a:r>
          </a:p>
        </p:txBody>
      </p:sp>
      <p:graphicFrame>
        <p:nvGraphicFramePr>
          <p:cNvPr id="12" name="Tabela 11">
            <a:extLst>
              <a:ext uri="{FF2B5EF4-FFF2-40B4-BE49-F238E27FC236}">
                <a16:creationId xmlns="" xmlns:a16="http://schemas.microsoft.com/office/drawing/2014/main" id="{5583DC6C-B7C5-459E-ADA4-6E2356FA2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22755"/>
              </p:ext>
            </p:extLst>
          </p:nvPr>
        </p:nvGraphicFramePr>
        <p:xfrm>
          <a:off x="6022370" y="2995480"/>
          <a:ext cx="4885898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844">
                  <a:extLst>
                    <a:ext uri="{9D8B030D-6E8A-4147-A177-3AD203B41FA5}">
                      <a16:colId xmlns="" xmlns:a16="http://schemas.microsoft.com/office/drawing/2014/main" val="4215316456"/>
                    </a:ext>
                  </a:extLst>
                </a:gridCol>
                <a:gridCol w="1692322">
                  <a:extLst>
                    <a:ext uri="{9D8B030D-6E8A-4147-A177-3AD203B41FA5}">
                      <a16:colId xmlns="" xmlns:a16="http://schemas.microsoft.com/office/drawing/2014/main" val="3435678112"/>
                    </a:ext>
                  </a:extLst>
                </a:gridCol>
                <a:gridCol w="1637732">
                  <a:extLst>
                    <a:ext uri="{9D8B030D-6E8A-4147-A177-3AD203B41FA5}">
                      <a16:colId xmlns="" xmlns:a16="http://schemas.microsoft.com/office/drawing/2014/main" val="866650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Percentual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734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accent6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01:32:16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41%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88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Não Agrega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01:16:38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34%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0041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rgbClr val="F3A127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Incidental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00:56:06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rgbClr val="FF0000"/>
                          </a:solidFill>
                        </a:rPr>
                        <a:t>25%</a:t>
                      </a:r>
                      <a:endParaRPr lang="pt-B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0626311"/>
                  </a:ext>
                </a:extLst>
              </a:tr>
            </a:tbl>
          </a:graphicData>
        </a:graphic>
      </p:graphicFrame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8" t="3149" r="35055"/>
          <a:stretch/>
        </p:blipFill>
        <p:spPr bwMode="auto">
          <a:xfrm>
            <a:off x="369074" y="2555420"/>
            <a:ext cx="4841309" cy="249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71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401437F-25C4-4738-905A-6A18E410D3AF}"/>
              </a:ext>
            </a:extLst>
          </p:cNvPr>
          <p:cNvSpPr/>
          <p:nvPr/>
        </p:nvSpPr>
        <p:spPr>
          <a:xfrm>
            <a:off x="369074" y="398393"/>
            <a:ext cx="7959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133A5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LEAN</a:t>
            </a:r>
            <a:r>
              <a:rPr lang="pt-BR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3A1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EDUCACIONAL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8E98E51-6EA1-4884-8488-70ECE7A2DF20}"/>
              </a:ext>
            </a:extLst>
          </p:cNvPr>
          <p:cNvSpPr/>
          <p:nvPr/>
        </p:nvSpPr>
        <p:spPr>
          <a:xfrm>
            <a:off x="369074" y="881568"/>
            <a:ext cx="10848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33A5E"/>
                </a:solidFill>
                <a:latin typeface="Arial Narrow" panose="020B0606020202030204" pitchFamily="34" charset="0"/>
                <a:cs typeface="+mn-cs"/>
              </a:rPr>
              <a:t>Kaizen.</a:t>
            </a:r>
            <a:endParaRPr lang="pt-BR" sz="2000" dirty="0"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="" xmlns:a16="http://schemas.microsoft.com/office/drawing/2014/main" id="{8C94E25C-2A9A-4138-8975-97446B868AC7}"/>
              </a:ext>
            </a:extLst>
          </p:cNvPr>
          <p:cNvSpPr/>
          <p:nvPr/>
        </p:nvSpPr>
        <p:spPr>
          <a:xfrm>
            <a:off x="369074" y="1510206"/>
            <a:ext cx="759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rgbClr val="17375E"/>
                </a:solidFill>
                <a:latin typeface="Arial Narrow" panose="020B0606020202030204" pitchFamily="34" charset="0"/>
              </a:rPr>
              <a:t>Ações de melhoria: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="" xmlns:a16="http://schemas.microsoft.com/office/drawing/2014/main" id="{12BBC00B-B12F-401A-906B-55497E1EEB74}"/>
              </a:ext>
            </a:extLst>
          </p:cNvPr>
          <p:cNvSpPr/>
          <p:nvPr/>
        </p:nvSpPr>
        <p:spPr>
          <a:xfrm>
            <a:off x="369074" y="1921808"/>
            <a:ext cx="11822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rgbClr val="17375E"/>
                </a:solidFill>
                <a:latin typeface="Arial Narrow" panose="020B0606020202030204" pitchFamily="34" charset="0"/>
              </a:rPr>
              <a:t>Após o planejamento, a semana Kaizen é o start para implantação das ações de melhorias.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813336C7-271F-4255-9034-FDB13B5BB5B4}"/>
              </a:ext>
            </a:extLst>
          </p:cNvPr>
          <p:cNvSpPr/>
          <p:nvPr/>
        </p:nvSpPr>
        <p:spPr>
          <a:xfrm>
            <a:off x="441218" y="5362709"/>
            <a:ext cx="3267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Analisando o ambiente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B38319D6-351E-4526-99C1-2DFC2BB5D1DD}"/>
              </a:ext>
            </a:extLst>
          </p:cNvPr>
          <p:cNvSpPr/>
          <p:nvPr/>
        </p:nvSpPr>
        <p:spPr>
          <a:xfrm>
            <a:off x="4462166" y="5362709"/>
            <a:ext cx="3267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Estudando proposta do novo layout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B0153DCA-4B13-48A1-9F21-4034B0FD24FF}"/>
              </a:ext>
            </a:extLst>
          </p:cNvPr>
          <p:cNvSpPr/>
          <p:nvPr/>
        </p:nvSpPr>
        <p:spPr>
          <a:xfrm>
            <a:off x="8483117" y="5276983"/>
            <a:ext cx="3267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 smtClean="0">
                <a:solidFill>
                  <a:srgbClr val="17375E"/>
                </a:solidFill>
                <a:latin typeface="Arial Narrow" panose="020B0606020202030204" pitchFamily="34" charset="0"/>
              </a:rPr>
              <a:t>Preparando nova bancada</a:t>
            </a:r>
            <a:endParaRPr lang="pt-BR" sz="2000" dirty="0">
              <a:solidFill>
                <a:srgbClr val="17375E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6DEE2C66-B3F1-40E9-963F-CCCE1C9CDB6C}"/>
              </a:ext>
            </a:extLst>
          </p:cNvPr>
          <p:cNvSpPr/>
          <p:nvPr/>
        </p:nvSpPr>
        <p:spPr>
          <a:xfrm>
            <a:off x="441218" y="2807752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D3F0C580-25E5-4E49-BF84-5F6E6A2D9953}"/>
              </a:ext>
            </a:extLst>
          </p:cNvPr>
          <p:cNvSpPr/>
          <p:nvPr/>
        </p:nvSpPr>
        <p:spPr>
          <a:xfrm>
            <a:off x="4462170" y="2780936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E15D3C40-AFAF-4D07-8BC0-5049C0A406EF}"/>
              </a:ext>
            </a:extLst>
          </p:cNvPr>
          <p:cNvSpPr/>
          <p:nvPr/>
        </p:nvSpPr>
        <p:spPr>
          <a:xfrm>
            <a:off x="8483122" y="2780935"/>
            <a:ext cx="3267661" cy="2450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Inserir fotos durante Kaizen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5" y="2807752"/>
            <a:ext cx="3331028" cy="249827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66" y="2768342"/>
            <a:ext cx="3436119" cy="257708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4"/>
          <a:stretch/>
        </p:blipFill>
        <p:spPr>
          <a:xfrm>
            <a:off x="8483116" y="2767494"/>
            <a:ext cx="3267665" cy="2564283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1" y="6162674"/>
            <a:ext cx="347840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9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1896</Words>
  <Application>Microsoft Office PowerPoint</Application>
  <PresentationFormat>Personalizar</PresentationFormat>
  <Paragraphs>438</Paragraphs>
  <Slides>31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34" baseType="lpstr">
      <vt:lpstr>Tema do Office</vt:lpstr>
      <vt:lpstr>Documento</vt:lpstr>
      <vt:lpstr>Planilha</vt:lpstr>
      <vt:lpstr>Lean Educacional</vt:lpstr>
      <vt:lpstr>Apresentação do PowerPoint</vt:lpstr>
      <vt:lpstr>Apresentação do PowerPoint</vt:lpstr>
      <vt:lpstr>PADRONIZAÇÃO DAS ATVIDADES PRÁTICAS DE TORNEARIA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EXPANSÃO DA CULTURA LEAN NA ESCOLA</vt:lpstr>
      <vt:lpstr>Quais pontos de melhoria vamos observar</vt:lpstr>
      <vt:lpstr>CALENDÁRIO DAS AÇÕES PROPOSTAS</vt:lpstr>
      <vt:lpstr>“ A PERFEIÇÃO não se alcança, mas PERSEGUE-SE.”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Newton</dc:creator>
  <cp:lastModifiedBy>MARJ</cp:lastModifiedBy>
  <cp:revision>185</cp:revision>
  <dcterms:created xsi:type="dcterms:W3CDTF">2018-01-30T11:20:41Z</dcterms:created>
  <dcterms:modified xsi:type="dcterms:W3CDTF">2019-04-11T23:07:10Z</dcterms:modified>
</cp:coreProperties>
</file>